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10024" r:id="rId3"/>
    <p:sldId id="10026" r:id="rId4"/>
    <p:sldId id="608" r:id="rId5"/>
    <p:sldId id="638" r:id="rId6"/>
    <p:sldId id="545" r:id="rId7"/>
    <p:sldId id="613" r:id="rId8"/>
    <p:sldId id="546" r:id="rId9"/>
    <p:sldId id="621" r:id="rId10"/>
    <p:sldId id="592" r:id="rId11"/>
    <p:sldId id="610" r:id="rId12"/>
    <p:sldId id="548" r:id="rId13"/>
    <p:sldId id="584" r:id="rId14"/>
    <p:sldId id="616" r:id="rId15"/>
    <p:sldId id="570" r:id="rId16"/>
    <p:sldId id="614" r:id="rId17"/>
    <p:sldId id="637" r:id="rId18"/>
    <p:sldId id="615" r:id="rId19"/>
    <p:sldId id="622" r:id="rId20"/>
    <p:sldId id="259" r:id="rId21"/>
    <p:sldId id="261" r:id="rId22"/>
    <p:sldId id="263" r:id="rId23"/>
    <p:sldId id="264" r:id="rId24"/>
    <p:sldId id="262" r:id="rId25"/>
    <p:sldId id="266" r:id="rId26"/>
    <p:sldId id="271" r:id="rId27"/>
    <p:sldId id="272" r:id="rId28"/>
    <p:sldId id="267" r:id="rId29"/>
    <p:sldId id="268" r:id="rId30"/>
    <p:sldId id="269" r:id="rId31"/>
    <p:sldId id="270" r:id="rId32"/>
    <p:sldId id="10022" r:id="rId33"/>
    <p:sldId id="348" r:id="rId34"/>
    <p:sldId id="10013" r:id="rId35"/>
    <p:sldId id="744" r:id="rId36"/>
    <p:sldId id="10019" r:id="rId37"/>
    <p:sldId id="641" r:id="rId38"/>
    <p:sldId id="588" r:id="rId39"/>
    <p:sldId id="590" r:id="rId40"/>
    <p:sldId id="591" r:id="rId41"/>
    <p:sldId id="10009" r:id="rId42"/>
    <p:sldId id="604" r:id="rId43"/>
    <p:sldId id="10015" r:id="rId44"/>
    <p:sldId id="611" r:id="rId45"/>
    <p:sldId id="10016" r:id="rId46"/>
    <p:sldId id="10017" r:id="rId47"/>
    <p:sldId id="9805" r:id="rId48"/>
    <p:sldId id="9814" r:id="rId49"/>
    <p:sldId id="278" r:id="rId50"/>
    <p:sldId id="747" r:id="rId51"/>
    <p:sldId id="370" r:id="rId52"/>
    <p:sldId id="279" r:id="rId53"/>
    <p:sldId id="10012" r:id="rId54"/>
    <p:sldId id="643" r:id="rId55"/>
    <p:sldId id="10025" r:id="rId56"/>
    <p:sldId id="10020" r:id="rId57"/>
    <p:sldId id="10021" r:id="rId58"/>
    <p:sldId id="555" r:id="rId59"/>
    <p:sldId id="1002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78" autoAdjust="0"/>
  </p:normalViewPr>
  <p:slideViewPr>
    <p:cSldViewPr snapToGrid="0">
      <p:cViewPr varScale="1">
        <p:scale>
          <a:sx n="77" d="100"/>
          <a:sy n="77" d="100"/>
        </p:scale>
        <p:origin x="918" y="294"/>
      </p:cViewPr>
      <p:guideLst/>
    </p:cSldViewPr>
  </p:slideViewPr>
  <p:notesTextViewPr>
    <p:cViewPr>
      <p:scale>
        <a:sx n="1" d="1"/>
        <a:sy n="1" d="1"/>
      </p:scale>
      <p:origin x="0" y="0"/>
    </p:cViewPr>
  </p:notesTextViewPr>
  <p:sorterViewPr>
    <p:cViewPr>
      <p:scale>
        <a:sx n="100" d="100"/>
        <a:sy n="100" d="100"/>
      </p:scale>
      <p:origin x="0" y="-6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5C905-28A1-4FC9-ADF6-25824949DA29}" type="doc">
      <dgm:prSet loTypeId="urn:microsoft.com/office/officeart/2011/layout/HexagonRadial" loCatId="cycle" qsTypeId="urn:microsoft.com/office/officeart/2005/8/quickstyle/3d9" qsCatId="3D" csTypeId="urn:microsoft.com/office/officeart/2005/8/colors/colorful1" csCatId="colorful" phldr="1"/>
      <dgm:spPr/>
      <dgm:t>
        <a:bodyPr/>
        <a:lstStyle/>
        <a:p>
          <a:endParaRPr lang="en-US"/>
        </a:p>
      </dgm:t>
    </dgm:pt>
    <dgm:pt modelId="{18D1F392-2D34-4BCC-8DD0-AB84AF92A430}">
      <dgm:prSet phldrT="[Text]" custT="1"/>
      <dgm:spPr/>
      <dgm:t>
        <a:bodyPr/>
        <a:lstStyle/>
        <a:p>
          <a:r>
            <a:rPr lang="en-US" sz="2400" b="1" i="0" cap="all" baseline="0" dirty="0">
              <a:solidFill>
                <a:srgbClr val="000099"/>
              </a:solidFill>
            </a:rPr>
            <a:t>ANNEX SL</a:t>
          </a:r>
          <a:endParaRPr lang="en-US" sz="2000" b="1" i="0" cap="all" baseline="0" dirty="0">
            <a:solidFill>
              <a:srgbClr val="000099"/>
            </a:solidFill>
          </a:endParaRPr>
        </a:p>
      </dgm:t>
    </dgm:pt>
    <dgm:pt modelId="{F0147907-F6FD-4E38-A7C3-F76716365AF6}" type="parTrans" cxnId="{4F627CA6-A378-4B94-86AF-20DA0ADB5EBE}">
      <dgm:prSet/>
      <dgm:spPr/>
      <dgm:t>
        <a:bodyPr/>
        <a:lstStyle/>
        <a:p>
          <a:endParaRPr lang="en-US"/>
        </a:p>
      </dgm:t>
    </dgm:pt>
    <dgm:pt modelId="{BB62C62B-4681-4556-A1DE-B2310FCD76F7}" type="sibTrans" cxnId="{4F627CA6-A378-4B94-86AF-20DA0ADB5EBE}">
      <dgm:prSet/>
      <dgm:spPr/>
      <dgm:t>
        <a:bodyPr/>
        <a:lstStyle/>
        <a:p>
          <a:endParaRPr lang="en-US"/>
        </a:p>
      </dgm:t>
    </dgm:pt>
    <dgm:pt modelId="{FCC40CA8-D069-4783-9CC7-D95184C7FFB0}">
      <dgm:prSet phldrT="[Text]" custT="1"/>
      <dgm:spPr/>
      <dgm:t>
        <a:bodyPr/>
        <a:lstStyle/>
        <a:p>
          <a:r>
            <a:rPr lang="en-US" sz="1600" b="1" dirty="0"/>
            <a:t>ISO 14001 Environmental Management System</a:t>
          </a:r>
        </a:p>
      </dgm:t>
    </dgm:pt>
    <dgm:pt modelId="{89DB4A57-43A6-4981-9963-3B1BCEF70964}" type="parTrans" cxnId="{AF9E2344-3829-4DA3-ACF8-176811A1800E}">
      <dgm:prSet/>
      <dgm:spPr/>
      <dgm:t>
        <a:bodyPr/>
        <a:lstStyle/>
        <a:p>
          <a:endParaRPr lang="en-US"/>
        </a:p>
      </dgm:t>
    </dgm:pt>
    <dgm:pt modelId="{019A79EF-6C25-48DF-9191-123726AE3647}" type="sibTrans" cxnId="{AF9E2344-3829-4DA3-ACF8-176811A1800E}">
      <dgm:prSet/>
      <dgm:spPr/>
      <dgm:t>
        <a:bodyPr/>
        <a:lstStyle/>
        <a:p>
          <a:endParaRPr lang="en-US"/>
        </a:p>
      </dgm:t>
    </dgm:pt>
    <dgm:pt modelId="{0A202789-E79A-4075-A087-11F3C862CC29}">
      <dgm:prSet phldrT="[Text]" custT="1"/>
      <dgm:spPr>
        <a:solidFill>
          <a:srgbClr val="92D050"/>
        </a:solidFill>
      </dgm:spPr>
      <dgm:t>
        <a:bodyPr/>
        <a:lstStyle/>
        <a:p>
          <a:r>
            <a:rPr lang="en-US" sz="1600" b="1" dirty="0">
              <a:solidFill>
                <a:srgbClr val="000099"/>
              </a:solidFill>
            </a:rPr>
            <a:t>ISO/IEC 27001 Information Services</a:t>
          </a:r>
        </a:p>
      </dgm:t>
    </dgm:pt>
    <dgm:pt modelId="{68BEC2BE-E9A2-4E36-BDEE-E117848A7FC6}" type="parTrans" cxnId="{D2E6E969-4A2E-443E-A455-E8F0B5C93BC1}">
      <dgm:prSet/>
      <dgm:spPr/>
      <dgm:t>
        <a:bodyPr/>
        <a:lstStyle/>
        <a:p>
          <a:endParaRPr lang="en-US"/>
        </a:p>
      </dgm:t>
    </dgm:pt>
    <dgm:pt modelId="{068A89E3-52B0-4825-B633-F76E77B8DA94}" type="sibTrans" cxnId="{D2E6E969-4A2E-443E-A455-E8F0B5C93BC1}">
      <dgm:prSet/>
      <dgm:spPr/>
      <dgm:t>
        <a:bodyPr/>
        <a:lstStyle/>
        <a:p>
          <a:endParaRPr lang="en-US"/>
        </a:p>
      </dgm:t>
    </dgm:pt>
    <dgm:pt modelId="{D097B80B-F034-4E03-AE23-DB88CF5D0CF9}">
      <dgm:prSet phldrT="[Text]" custT="1"/>
      <dgm:spPr/>
      <dgm:t>
        <a:bodyPr/>
        <a:lstStyle/>
        <a:p>
          <a:r>
            <a:rPr lang="en-US" sz="1600" b="1" baseline="0" dirty="0"/>
            <a:t>TS 16949 Automotive</a:t>
          </a:r>
        </a:p>
      </dgm:t>
    </dgm:pt>
    <dgm:pt modelId="{652305A7-88CC-4D5B-8E95-E4CCD9B9238B}" type="parTrans" cxnId="{5A635FF9-680F-49B4-AF95-44B9AD858004}">
      <dgm:prSet/>
      <dgm:spPr/>
      <dgm:t>
        <a:bodyPr/>
        <a:lstStyle/>
        <a:p>
          <a:endParaRPr lang="en-US"/>
        </a:p>
      </dgm:t>
    </dgm:pt>
    <dgm:pt modelId="{F8CCE8AF-4CE2-4E97-A1D5-DC1C72E1D23E}" type="sibTrans" cxnId="{5A635FF9-680F-49B4-AF95-44B9AD858004}">
      <dgm:prSet/>
      <dgm:spPr/>
      <dgm:t>
        <a:bodyPr/>
        <a:lstStyle/>
        <a:p>
          <a:endParaRPr lang="en-US"/>
        </a:p>
      </dgm:t>
    </dgm:pt>
    <dgm:pt modelId="{7F1CB9FF-0B80-442A-937B-169AB709A8EB}">
      <dgm:prSet phldrT="[Text]" custT="1"/>
      <dgm:spPr>
        <a:solidFill>
          <a:srgbClr val="7030A0"/>
        </a:solidFill>
      </dgm:spPr>
      <dgm:t>
        <a:bodyPr/>
        <a:lstStyle/>
        <a:p>
          <a:r>
            <a:rPr lang="en-US" sz="1500" b="1" dirty="0"/>
            <a:t>ISO 22301Business Continuity</a:t>
          </a:r>
        </a:p>
      </dgm:t>
    </dgm:pt>
    <dgm:pt modelId="{16B40C3C-EF35-4352-BFCA-28B2B5D430B7}" type="parTrans" cxnId="{DEE5B797-14D3-42A0-882F-1825BE4FCD5B}">
      <dgm:prSet/>
      <dgm:spPr/>
      <dgm:t>
        <a:bodyPr/>
        <a:lstStyle/>
        <a:p>
          <a:endParaRPr lang="en-US"/>
        </a:p>
      </dgm:t>
    </dgm:pt>
    <dgm:pt modelId="{4FDC9C7C-B712-4DB8-A629-3C801859A12F}" type="sibTrans" cxnId="{DEE5B797-14D3-42A0-882F-1825BE4FCD5B}">
      <dgm:prSet/>
      <dgm:spPr/>
      <dgm:t>
        <a:bodyPr/>
        <a:lstStyle/>
        <a:p>
          <a:endParaRPr lang="en-US"/>
        </a:p>
      </dgm:t>
    </dgm:pt>
    <dgm:pt modelId="{CCD477C7-5CAA-42FB-8100-9BBD4F27FA5A}">
      <dgm:prSet phldrT="[Text]" custT="1"/>
      <dgm:spPr>
        <a:solidFill>
          <a:srgbClr val="FF0000"/>
        </a:solidFill>
      </dgm:spPr>
      <dgm:t>
        <a:bodyPr/>
        <a:lstStyle/>
        <a:p>
          <a:r>
            <a:rPr lang="en-US" sz="1600" b="1" dirty="0"/>
            <a:t>ISO 45001 Health and Safety</a:t>
          </a:r>
        </a:p>
      </dgm:t>
    </dgm:pt>
    <dgm:pt modelId="{3252A216-EE80-4E33-BC67-A81EEABF87F6}" type="parTrans" cxnId="{066C3DB7-6B0D-4E57-8722-7E3060182865}">
      <dgm:prSet/>
      <dgm:spPr/>
      <dgm:t>
        <a:bodyPr/>
        <a:lstStyle/>
        <a:p>
          <a:endParaRPr lang="en-US"/>
        </a:p>
      </dgm:t>
    </dgm:pt>
    <dgm:pt modelId="{93994DAD-B7E1-407D-9F47-D45E5CFBF501}" type="sibTrans" cxnId="{066C3DB7-6B0D-4E57-8722-7E3060182865}">
      <dgm:prSet/>
      <dgm:spPr/>
      <dgm:t>
        <a:bodyPr/>
        <a:lstStyle/>
        <a:p>
          <a:endParaRPr lang="en-US"/>
        </a:p>
      </dgm:t>
    </dgm:pt>
    <dgm:pt modelId="{B040F33C-FA89-4371-BF59-B2F990F0C666}">
      <dgm:prSet phldrT="[Text]" custT="1"/>
      <dgm:spPr>
        <a:solidFill>
          <a:srgbClr val="FFFF00"/>
        </a:solidFill>
      </dgm:spPr>
      <dgm:t>
        <a:bodyPr/>
        <a:lstStyle/>
        <a:p>
          <a:r>
            <a:rPr lang="en-US" sz="1600" b="1" dirty="0">
              <a:solidFill>
                <a:srgbClr val="000099"/>
              </a:solidFill>
            </a:rPr>
            <a:t>ISO 9001 Quality Management System</a:t>
          </a:r>
        </a:p>
      </dgm:t>
    </dgm:pt>
    <dgm:pt modelId="{7050F1A0-B078-47DA-869B-709672218E09}" type="parTrans" cxnId="{C23B1855-3373-42DF-9706-87E338C5BC2F}">
      <dgm:prSet/>
      <dgm:spPr/>
      <dgm:t>
        <a:bodyPr/>
        <a:lstStyle/>
        <a:p>
          <a:endParaRPr lang="en-US"/>
        </a:p>
      </dgm:t>
    </dgm:pt>
    <dgm:pt modelId="{E2E42506-81EE-45E4-8647-41EBE6D9316C}" type="sibTrans" cxnId="{C23B1855-3373-42DF-9706-87E338C5BC2F}">
      <dgm:prSet/>
      <dgm:spPr/>
      <dgm:t>
        <a:bodyPr/>
        <a:lstStyle/>
        <a:p>
          <a:endParaRPr lang="en-US"/>
        </a:p>
      </dgm:t>
    </dgm:pt>
    <dgm:pt modelId="{9D55344B-420A-4E57-9A0B-34B16F0AF504}" type="pres">
      <dgm:prSet presAssocID="{7D45C905-28A1-4FC9-ADF6-25824949DA29}" presName="Name0" presStyleCnt="0">
        <dgm:presLayoutVars>
          <dgm:chMax val="1"/>
          <dgm:chPref val="1"/>
          <dgm:dir/>
          <dgm:animOne val="branch"/>
          <dgm:animLvl val="lvl"/>
        </dgm:presLayoutVars>
      </dgm:prSet>
      <dgm:spPr/>
    </dgm:pt>
    <dgm:pt modelId="{C9C7F8CF-1CB9-4B4D-B136-257E12BEE093}" type="pres">
      <dgm:prSet presAssocID="{18D1F392-2D34-4BCC-8DD0-AB84AF92A430}" presName="Parent" presStyleLbl="node0" presStyleIdx="0" presStyleCnt="1">
        <dgm:presLayoutVars>
          <dgm:chMax val="6"/>
          <dgm:chPref val="6"/>
        </dgm:presLayoutVars>
      </dgm:prSet>
      <dgm:spPr/>
    </dgm:pt>
    <dgm:pt modelId="{4F1A705E-0AB8-4C23-95B0-4949F1A1D28C}" type="pres">
      <dgm:prSet presAssocID="{FCC40CA8-D069-4783-9CC7-D95184C7FFB0}" presName="Accent1" presStyleCnt="0"/>
      <dgm:spPr/>
    </dgm:pt>
    <dgm:pt modelId="{F189227D-BDFF-4F10-86E2-58227DE8B10E}" type="pres">
      <dgm:prSet presAssocID="{FCC40CA8-D069-4783-9CC7-D95184C7FFB0}" presName="Accent" presStyleLbl="bgShp" presStyleIdx="0" presStyleCnt="6"/>
      <dgm:spPr/>
    </dgm:pt>
    <dgm:pt modelId="{6EB8F205-AB4D-4676-8625-710E34FFE178}" type="pres">
      <dgm:prSet presAssocID="{FCC40CA8-D069-4783-9CC7-D95184C7FFB0}" presName="Child1" presStyleLbl="node1" presStyleIdx="0" presStyleCnt="6">
        <dgm:presLayoutVars>
          <dgm:chMax val="0"/>
          <dgm:chPref val="0"/>
          <dgm:bulletEnabled val="1"/>
        </dgm:presLayoutVars>
      </dgm:prSet>
      <dgm:spPr/>
    </dgm:pt>
    <dgm:pt modelId="{B60DD286-F926-4F41-A13F-024ABCE2C8F8}" type="pres">
      <dgm:prSet presAssocID="{0A202789-E79A-4075-A087-11F3C862CC29}" presName="Accent2" presStyleCnt="0"/>
      <dgm:spPr/>
    </dgm:pt>
    <dgm:pt modelId="{26EEB927-FC48-4CBB-AB83-A701980BA1F6}" type="pres">
      <dgm:prSet presAssocID="{0A202789-E79A-4075-A087-11F3C862CC29}" presName="Accent" presStyleLbl="bgShp" presStyleIdx="1" presStyleCnt="6"/>
      <dgm:spPr/>
    </dgm:pt>
    <dgm:pt modelId="{B23DE2CF-FA02-4BC9-A87C-EB8B3875C1AE}" type="pres">
      <dgm:prSet presAssocID="{0A202789-E79A-4075-A087-11F3C862CC29}" presName="Child2" presStyleLbl="node1" presStyleIdx="1" presStyleCnt="6">
        <dgm:presLayoutVars>
          <dgm:chMax val="0"/>
          <dgm:chPref val="0"/>
          <dgm:bulletEnabled val="1"/>
        </dgm:presLayoutVars>
      </dgm:prSet>
      <dgm:spPr/>
    </dgm:pt>
    <dgm:pt modelId="{378D51D1-2A96-4055-8E6C-5DD3C533508D}" type="pres">
      <dgm:prSet presAssocID="{D097B80B-F034-4E03-AE23-DB88CF5D0CF9}" presName="Accent3" presStyleCnt="0"/>
      <dgm:spPr/>
    </dgm:pt>
    <dgm:pt modelId="{F0D49F2C-7D29-4117-8115-59C3A6228C3A}" type="pres">
      <dgm:prSet presAssocID="{D097B80B-F034-4E03-AE23-DB88CF5D0CF9}" presName="Accent" presStyleLbl="bgShp" presStyleIdx="2" presStyleCnt="6"/>
      <dgm:spPr/>
    </dgm:pt>
    <dgm:pt modelId="{3C518A9E-EC85-4A7D-B48D-DB45E4A57B9F}" type="pres">
      <dgm:prSet presAssocID="{D097B80B-F034-4E03-AE23-DB88CF5D0CF9}" presName="Child3" presStyleLbl="node1" presStyleIdx="2" presStyleCnt="6">
        <dgm:presLayoutVars>
          <dgm:chMax val="0"/>
          <dgm:chPref val="0"/>
          <dgm:bulletEnabled val="1"/>
        </dgm:presLayoutVars>
      </dgm:prSet>
      <dgm:spPr/>
    </dgm:pt>
    <dgm:pt modelId="{6B392C1D-4A20-4E98-9FB0-D1E18F1188FA}" type="pres">
      <dgm:prSet presAssocID="{7F1CB9FF-0B80-442A-937B-169AB709A8EB}" presName="Accent4" presStyleCnt="0"/>
      <dgm:spPr/>
    </dgm:pt>
    <dgm:pt modelId="{63612AA0-CEA9-4C17-8D89-444DA965710D}" type="pres">
      <dgm:prSet presAssocID="{7F1CB9FF-0B80-442A-937B-169AB709A8EB}" presName="Accent" presStyleLbl="bgShp" presStyleIdx="3" presStyleCnt="6"/>
      <dgm:spPr/>
    </dgm:pt>
    <dgm:pt modelId="{61DA5E3F-937D-47D6-9BC8-DCD8DCE5D39D}" type="pres">
      <dgm:prSet presAssocID="{7F1CB9FF-0B80-442A-937B-169AB709A8EB}" presName="Child4" presStyleLbl="node1" presStyleIdx="3" presStyleCnt="6">
        <dgm:presLayoutVars>
          <dgm:chMax val="0"/>
          <dgm:chPref val="0"/>
          <dgm:bulletEnabled val="1"/>
        </dgm:presLayoutVars>
      </dgm:prSet>
      <dgm:spPr/>
    </dgm:pt>
    <dgm:pt modelId="{BC7020CF-19C7-44BF-9B02-F7587015A8FA}" type="pres">
      <dgm:prSet presAssocID="{CCD477C7-5CAA-42FB-8100-9BBD4F27FA5A}" presName="Accent5" presStyleCnt="0"/>
      <dgm:spPr/>
    </dgm:pt>
    <dgm:pt modelId="{B5A1A9AC-2B4A-48E3-AF30-6BB2D86FF9CB}" type="pres">
      <dgm:prSet presAssocID="{CCD477C7-5CAA-42FB-8100-9BBD4F27FA5A}" presName="Accent" presStyleLbl="bgShp" presStyleIdx="4" presStyleCnt="6"/>
      <dgm:spPr/>
    </dgm:pt>
    <dgm:pt modelId="{AD7C63A9-1EE6-48DE-8D47-33D62C71879D}" type="pres">
      <dgm:prSet presAssocID="{CCD477C7-5CAA-42FB-8100-9BBD4F27FA5A}" presName="Child5" presStyleLbl="node1" presStyleIdx="4" presStyleCnt="6">
        <dgm:presLayoutVars>
          <dgm:chMax val="0"/>
          <dgm:chPref val="0"/>
          <dgm:bulletEnabled val="1"/>
        </dgm:presLayoutVars>
      </dgm:prSet>
      <dgm:spPr/>
    </dgm:pt>
    <dgm:pt modelId="{06D35628-1F10-4EC9-BBEE-3B6A6A14989C}" type="pres">
      <dgm:prSet presAssocID="{B040F33C-FA89-4371-BF59-B2F990F0C666}" presName="Accent6" presStyleCnt="0"/>
      <dgm:spPr/>
    </dgm:pt>
    <dgm:pt modelId="{06F9DA91-7AED-4AE3-BB94-70B922A4F22E}" type="pres">
      <dgm:prSet presAssocID="{B040F33C-FA89-4371-BF59-B2F990F0C666}" presName="Accent" presStyleLbl="bgShp" presStyleIdx="5" presStyleCnt="6"/>
      <dgm:spPr/>
    </dgm:pt>
    <dgm:pt modelId="{25761554-0761-48E2-A2AE-14877C82AC23}" type="pres">
      <dgm:prSet presAssocID="{B040F33C-FA89-4371-BF59-B2F990F0C666}" presName="Child6" presStyleLbl="node1" presStyleIdx="5" presStyleCnt="6">
        <dgm:presLayoutVars>
          <dgm:chMax val="0"/>
          <dgm:chPref val="0"/>
          <dgm:bulletEnabled val="1"/>
        </dgm:presLayoutVars>
      </dgm:prSet>
      <dgm:spPr/>
    </dgm:pt>
  </dgm:ptLst>
  <dgm:cxnLst>
    <dgm:cxn modelId="{B66BCC06-B817-476A-A5AE-7CDAEA77C75C}" type="presOf" srcId="{FCC40CA8-D069-4783-9CC7-D95184C7FFB0}" destId="{6EB8F205-AB4D-4676-8625-710E34FFE178}" srcOrd="0" destOrd="0" presId="urn:microsoft.com/office/officeart/2011/layout/HexagonRadial"/>
    <dgm:cxn modelId="{57D7490C-A25C-40D0-AC59-D50700765649}" type="presOf" srcId="{18D1F392-2D34-4BCC-8DD0-AB84AF92A430}" destId="{C9C7F8CF-1CB9-4B4D-B136-257E12BEE093}" srcOrd="0" destOrd="0" presId="urn:microsoft.com/office/officeart/2011/layout/HexagonRadial"/>
    <dgm:cxn modelId="{5E6BAE19-0796-424D-8186-27359793D734}" type="presOf" srcId="{CCD477C7-5CAA-42FB-8100-9BBD4F27FA5A}" destId="{AD7C63A9-1EE6-48DE-8D47-33D62C71879D}" srcOrd="0" destOrd="0" presId="urn:microsoft.com/office/officeart/2011/layout/HexagonRadial"/>
    <dgm:cxn modelId="{47B82F21-F19F-4A3F-9D81-8D58F3D4B47B}" type="presOf" srcId="{D097B80B-F034-4E03-AE23-DB88CF5D0CF9}" destId="{3C518A9E-EC85-4A7D-B48D-DB45E4A57B9F}" srcOrd="0" destOrd="0" presId="urn:microsoft.com/office/officeart/2011/layout/HexagonRadial"/>
    <dgm:cxn modelId="{A70C9823-B216-438B-BA3E-E716CBA17D55}" type="presOf" srcId="{0A202789-E79A-4075-A087-11F3C862CC29}" destId="{B23DE2CF-FA02-4BC9-A87C-EB8B3875C1AE}" srcOrd="0" destOrd="0" presId="urn:microsoft.com/office/officeart/2011/layout/HexagonRadial"/>
    <dgm:cxn modelId="{AF9E2344-3829-4DA3-ACF8-176811A1800E}" srcId="{18D1F392-2D34-4BCC-8DD0-AB84AF92A430}" destId="{FCC40CA8-D069-4783-9CC7-D95184C7FFB0}" srcOrd="0" destOrd="0" parTransId="{89DB4A57-43A6-4981-9963-3B1BCEF70964}" sibTransId="{019A79EF-6C25-48DF-9191-123726AE3647}"/>
    <dgm:cxn modelId="{D2E6E969-4A2E-443E-A455-E8F0B5C93BC1}" srcId="{18D1F392-2D34-4BCC-8DD0-AB84AF92A430}" destId="{0A202789-E79A-4075-A087-11F3C862CC29}" srcOrd="1" destOrd="0" parTransId="{68BEC2BE-E9A2-4E36-BDEE-E117848A7FC6}" sibTransId="{068A89E3-52B0-4825-B633-F76E77B8DA94}"/>
    <dgm:cxn modelId="{4B1EB674-EBEB-4FA4-A022-B535C31AA7BA}" type="presOf" srcId="{B040F33C-FA89-4371-BF59-B2F990F0C666}" destId="{25761554-0761-48E2-A2AE-14877C82AC23}" srcOrd="0" destOrd="0" presId="urn:microsoft.com/office/officeart/2011/layout/HexagonRadial"/>
    <dgm:cxn modelId="{C23B1855-3373-42DF-9706-87E338C5BC2F}" srcId="{18D1F392-2D34-4BCC-8DD0-AB84AF92A430}" destId="{B040F33C-FA89-4371-BF59-B2F990F0C666}" srcOrd="5" destOrd="0" parTransId="{7050F1A0-B078-47DA-869B-709672218E09}" sibTransId="{E2E42506-81EE-45E4-8647-41EBE6D9316C}"/>
    <dgm:cxn modelId="{DEE5B797-14D3-42A0-882F-1825BE4FCD5B}" srcId="{18D1F392-2D34-4BCC-8DD0-AB84AF92A430}" destId="{7F1CB9FF-0B80-442A-937B-169AB709A8EB}" srcOrd="3" destOrd="0" parTransId="{16B40C3C-EF35-4352-BFCA-28B2B5D430B7}" sibTransId="{4FDC9C7C-B712-4DB8-A629-3C801859A12F}"/>
    <dgm:cxn modelId="{4F627CA6-A378-4B94-86AF-20DA0ADB5EBE}" srcId="{7D45C905-28A1-4FC9-ADF6-25824949DA29}" destId="{18D1F392-2D34-4BCC-8DD0-AB84AF92A430}" srcOrd="0" destOrd="0" parTransId="{F0147907-F6FD-4E38-A7C3-F76716365AF6}" sibTransId="{BB62C62B-4681-4556-A1DE-B2310FCD76F7}"/>
    <dgm:cxn modelId="{066C3DB7-6B0D-4E57-8722-7E3060182865}" srcId="{18D1F392-2D34-4BCC-8DD0-AB84AF92A430}" destId="{CCD477C7-5CAA-42FB-8100-9BBD4F27FA5A}" srcOrd="4" destOrd="0" parTransId="{3252A216-EE80-4E33-BC67-A81EEABF87F6}" sibTransId="{93994DAD-B7E1-407D-9F47-D45E5CFBF501}"/>
    <dgm:cxn modelId="{7CAEDCDE-B5A0-46CA-92A4-FDB8BD96B3D8}" type="presOf" srcId="{7F1CB9FF-0B80-442A-937B-169AB709A8EB}" destId="{61DA5E3F-937D-47D6-9BC8-DCD8DCE5D39D}" srcOrd="0" destOrd="0" presId="urn:microsoft.com/office/officeart/2011/layout/HexagonRadial"/>
    <dgm:cxn modelId="{31D2DDE4-B618-4534-AFDA-712D5FEA06F1}" type="presOf" srcId="{7D45C905-28A1-4FC9-ADF6-25824949DA29}" destId="{9D55344B-420A-4E57-9A0B-34B16F0AF504}" srcOrd="0" destOrd="0" presId="urn:microsoft.com/office/officeart/2011/layout/HexagonRadial"/>
    <dgm:cxn modelId="{5A635FF9-680F-49B4-AF95-44B9AD858004}" srcId="{18D1F392-2D34-4BCC-8DD0-AB84AF92A430}" destId="{D097B80B-F034-4E03-AE23-DB88CF5D0CF9}" srcOrd="2" destOrd="0" parTransId="{652305A7-88CC-4D5B-8E95-E4CCD9B9238B}" sibTransId="{F8CCE8AF-4CE2-4E97-A1D5-DC1C72E1D23E}"/>
    <dgm:cxn modelId="{18605B5B-7E00-47C1-B8FD-49770D51C8FD}" type="presParOf" srcId="{9D55344B-420A-4E57-9A0B-34B16F0AF504}" destId="{C9C7F8CF-1CB9-4B4D-B136-257E12BEE093}" srcOrd="0" destOrd="0" presId="urn:microsoft.com/office/officeart/2011/layout/HexagonRadial"/>
    <dgm:cxn modelId="{78226C41-DF79-4209-A32E-44D9D1A441F4}" type="presParOf" srcId="{9D55344B-420A-4E57-9A0B-34B16F0AF504}" destId="{4F1A705E-0AB8-4C23-95B0-4949F1A1D28C}" srcOrd="1" destOrd="0" presId="urn:microsoft.com/office/officeart/2011/layout/HexagonRadial"/>
    <dgm:cxn modelId="{524D8257-161A-407C-BBBE-8C9F21868EEC}" type="presParOf" srcId="{4F1A705E-0AB8-4C23-95B0-4949F1A1D28C}" destId="{F189227D-BDFF-4F10-86E2-58227DE8B10E}" srcOrd="0" destOrd="0" presId="urn:microsoft.com/office/officeart/2011/layout/HexagonRadial"/>
    <dgm:cxn modelId="{4D9971C0-60C6-49D7-973C-1B43C9438908}" type="presParOf" srcId="{9D55344B-420A-4E57-9A0B-34B16F0AF504}" destId="{6EB8F205-AB4D-4676-8625-710E34FFE178}" srcOrd="2" destOrd="0" presId="urn:microsoft.com/office/officeart/2011/layout/HexagonRadial"/>
    <dgm:cxn modelId="{D588BFDB-07C1-4513-A5B7-FFC74395955D}" type="presParOf" srcId="{9D55344B-420A-4E57-9A0B-34B16F0AF504}" destId="{B60DD286-F926-4F41-A13F-024ABCE2C8F8}" srcOrd="3" destOrd="0" presId="urn:microsoft.com/office/officeart/2011/layout/HexagonRadial"/>
    <dgm:cxn modelId="{6A6EDE11-A075-4004-BA36-E6773EEEC6CB}" type="presParOf" srcId="{B60DD286-F926-4F41-A13F-024ABCE2C8F8}" destId="{26EEB927-FC48-4CBB-AB83-A701980BA1F6}" srcOrd="0" destOrd="0" presId="urn:microsoft.com/office/officeart/2011/layout/HexagonRadial"/>
    <dgm:cxn modelId="{B83ED546-4E63-45DE-826B-8655D9985A26}" type="presParOf" srcId="{9D55344B-420A-4E57-9A0B-34B16F0AF504}" destId="{B23DE2CF-FA02-4BC9-A87C-EB8B3875C1AE}" srcOrd="4" destOrd="0" presId="urn:microsoft.com/office/officeart/2011/layout/HexagonRadial"/>
    <dgm:cxn modelId="{9E7AC4D1-29C1-4877-AF54-A708097E5CD5}" type="presParOf" srcId="{9D55344B-420A-4E57-9A0B-34B16F0AF504}" destId="{378D51D1-2A96-4055-8E6C-5DD3C533508D}" srcOrd="5" destOrd="0" presId="urn:microsoft.com/office/officeart/2011/layout/HexagonRadial"/>
    <dgm:cxn modelId="{5896E0DE-F8C1-436E-9B0E-0013716AEEFF}" type="presParOf" srcId="{378D51D1-2A96-4055-8E6C-5DD3C533508D}" destId="{F0D49F2C-7D29-4117-8115-59C3A6228C3A}" srcOrd="0" destOrd="0" presId="urn:microsoft.com/office/officeart/2011/layout/HexagonRadial"/>
    <dgm:cxn modelId="{C54DF153-6432-442F-A995-395DFFA35A18}" type="presParOf" srcId="{9D55344B-420A-4E57-9A0B-34B16F0AF504}" destId="{3C518A9E-EC85-4A7D-B48D-DB45E4A57B9F}" srcOrd="6" destOrd="0" presId="urn:microsoft.com/office/officeart/2011/layout/HexagonRadial"/>
    <dgm:cxn modelId="{A60C3F5B-3E6F-4FFE-B1CE-053271623DC3}" type="presParOf" srcId="{9D55344B-420A-4E57-9A0B-34B16F0AF504}" destId="{6B392C1D-4A20-4E98-9FB0-D1E18F1188FA}" srcOrd="7" destOrd="0" presId="urn:microsoft.com/office/officeart/2011/layout/HexagonRadial"/>
    <dgm:cxn modelId="{D02FD01F-F914-4244-93A9-C26BC78445F8}" type="presParOf" srcId="{6B392C1D-4A20-4E98-9FB0-D1E18F1188FA}" destId="{63612AA0-CEA9-4C17-8D89-444DA965710D}" srcOrd="0" destOrd="0" presId="urn:microsoft.com/office/officeart/2011/layout/HexagonRadial"/>
    <dgm:cxn modelId="{879D7D51-FC75-467F-9860-ED5CEF9C98D6}" type="presParOf" srcId="{9D55344B-420A-4E57-9A0B-34B16F0AF504}" destId="{61DA5E3F-937D-47D6-9BC8-DCD8DCE5D39D}" srcOrd="8" destOrd="0" presId="urn:microsoft.com/office/officeart/2011/layout/HexagonRadial"/>
    <dgm:cxn modelId="{48655325-B3D3-4338-943A-C2DB3B22A89C}" type="presParOf" srcId="{9D55344B-420A-4E57-9A0B-34B16F0AF504}" destId="{BC7020CF-19C7-44BF-9B02-F7587015A8FA}" srcOrd="9" destOrd="0" presId="urn:microsoft.com/office/officeart/2011/layout/HexagonRadial"/>
    <dgm:cxn modelId="{59B9EE21-A8F8-4FF4-9EA9-96C975D48D56}" type="presParOf" srcId="{BC7020CF-19C7-44BF-9B02-F7587015A8FA}" destId="{B5A1A9AC-2B4A-48E3-AF30-6BB2D86FF9CB}" srcOrd="0" destOrd="0" presId="urn:microsoft.com/office/officeart/2011/layout/HexagonRadial"/>
    <dgm:cxn modelId="{580F033F-6F6E-4651-BAF9-094AD00E685B}" type="presParOf" srcId="{9D55344B-420A-4E57-9A0B-34B16F0AF504}" destId="{AD7C63A9-1EE6-48DE-8D47-33D62C71879D}" srcOrd="10" destOrd="0" presId="urn:microsoft.com/office/officeart/2011/layout/HexagonRadial"/>
    <dgm:cxn modelId="{7C3C54B1-EB6D-4647-9CC7-087CD57D724B}" type="presParOf" srcId="{9D55344B-420A-4E57-9A0B-34B16F0AF504}" destId="{06D35628-1F10-4EC9-BBEE-3B6A6A14989C}" srcOrd="11" destOrd="0" presId="urn:microsoft.com/office/officeart/2011/layout/HexagonRadial"/>
    <dgm:cxn modelId="{04431A8A-F1EF-44DB-9E51-19A4F9A09952}" type="presParOf" srcId="{06D35628-1F10-4EC9-BBEE-3B6A6A14989C}" destId="{06F9DA91-7AED-4AE3-BB94-70B922A4F22E}" srcOrd="0" destOrd="0" presId="urn:microsoft.com/office/officeart/2011/layout/HexagonRadial"/>
    <dgm:cxn modelId="{B5E9B112-C2A9-4E83-ACBA-32094C2C4436}" type="presParOf" srcId="{9D55344B-420A-4E57-9A0B-34B16F0AF504}" destId="{25761554-0761-48E2-A2AE-14877C82AC23}"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31A088-DC8E-48E5-8DEC-8E181BBA876A}"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935FDA44-20A0-4CF8-B1F5-729FE26138A4}">
      <dgm:prSet/>
      <dgm:spPr>
        <a:solidFill>
          <a:schemeClr val="tx1"/>
        </a:solidFill>
      </dgm:spPr>
      <dgm:t>
        <a:bodyPr/>
        <a:lstStyle/>
        <a:p>
          <a:r>
            <a:rPr lang="en-US" b="1" dirty="0"/>
            <a:t>• </a:t>
          </a:r>
          <a:r>
            <a:rPr lang="en-US" b="0" dirty="0"/>
            <a:t>Stakeholders</a:t>
          </a:r>
        </a:p>
      </dgm:t>
    </dgm:pt>
    <dgm:pt modelId="{6F1E1714-D95A-486D-8043-0D05337AD632}" type="parTrans" cxnId="{CAE61669-5CF9-4BF4-A8D9-1292F1A13E8B}">
      <dgm:prSet/>
      <dgm:spPr/>
      <dgm:t>
        <a:bodyPr/>
        <a:lstStyle/>
        <a:p>
          <a:endParaRPr lang="en-US"/>
        </a:p>
      </dgm:t>
    </dgm:pt>
    <dgm:pt modelId="{7B71A2E4-8732-4A6A-A0E0-91D0D6749737}" type="sibTrans" cxnId="{CAE61669-5CF9-4BF4-A8D9-1292F1A13E8B}">
      <dgm:prSet/>
      <dgm:spPr/>
      <dgm:t>
        <a:bodyPr/>
        <a:lstStyle/>
        <a:p>
          <a:endParaRPr lang="en-US"/>
        </a:p>
      </dgm:t>
    </dgm:pt>
    <dgm:pt modelId="{3A9A6AFC-9696-44FF-8604-37643594E332}">
      <dgm:prSet/>
      <dgm:spPr>
        <a:solidFill>
          <a:schemeClr val="tx1"/>
        </a:solidFill>
      </dgm:spPr>
      <dgm:t>
        <a:bodyPr/>
        <a:lstStyle/>
        <a:p>
          <a:r>
            <a:rPr lang="en-US" dirty="0"/>
            <a:t>• Context</a:t>
          </a:r>
        </a:p>
      </dgm:t>
    </dgm:pt>
    <dgm:pt modelId="{58310213-B578-4523-9171-92E5E883F515}" type="parTrans" cxnId="{34BF86DF-9B99-4B3F-A216-05D26D585575}">
      <dgm:prSet/>
      <dgm:spPr/>
      <dgm:t>
        <a:bodyPr/>
        <a:lstStyle/>
        <a:p>
          <a:endParaRPr lang="en-US"/>
        </a:p>
      </dgm:t>
    </dgm:pt>
    <dgm:pt modelId="{121E7CF7-0B27-4A93-AC73-71795F6D3AEB}" type="sibTrans" cxnId="{34BF86DF-9B99-4B3F-A216-05D26D585575}">
      <dgm:prSet/>
      <dgm:spPr/>
      <dgm:t>
        <a:bodyPr/>
        <a:lstStyle/>
        <a:p>
          <a:endParaRPr lang="en-US"/>
        </a:p>
      </dgm:t>
    </dgm:pt>
    <dgm:pt modelId="{24441A07-AE1C-467D-8FB2-06D5DF2293A3}">
      <dgm:prSet/>
      <dgm:spPr>
        <a:solidFill>
          <a:schemeClr val="tx1"/>
        </a:solidFill>
      </dgm:spPr>
      <dgm:t>
        <a:bodyPr/>
        <a:lstStyle/>
        <a:p>
          <a:r>
            <a:rPr lang="en-US" dirty="0"/>
            <a:t>• Materiality</a:t>
          </a:r>
        </a:p>
      </dgm:t>
    </dgm:pt>
    <dgm:pt modelId="{5A37CC12-9FF4-4EA7-9C8C-18CDB526A726}" type="parTrans" cxnId="{491D3225-3207-46E8-8331-2F08DA8F9289}">
      <dgm:prSet/>
      <dgm:spPr/>
      <dgm:t>
        <a:bodyPr/>
        <a:lstStyle/>
        <a:p>
          <a:endParaRPr lang="en-US"/>
        </a:p>
      </dgm:t>
    </dgm:pt>
    <dgm:pt modelId="{4E0C7D35-F5C8-4B9F-ACF3-D4F8EA567551}" type="sibTrans" cxnId="{491D3225-3207-46E8-8331-2F08DA8F9289}">
      <dgm:prSet/>
      <dgm:spPr/>
      <dgm:t>
        <a:bodyPr/>
        <a:lstStyle/>
        <a:p>
          <a:endParaRPr lang="en-US"/>
        </a:p>
      </dgm:t>
    </dgm:pt>
    <dgm:pt modelId="{F26251EE-FC5D-427B-A61C-B601B674A08B}">
      <dgm:prSet/>
      <dgm:spPr>
        <a:solidFill>
          <a:schemeClr val="tx1"/>
        </a:solidFill>
      </dgm:spPr>
      <dgm:t>
        <a:bodyPr/>
        <a:lstStyle/>
        <a:p>
          <a:r>
            <a:rPr lang="en-US" dirty="0"/>
            <a:t>• Completeness</a:t>
          </a:r>
        </a:p>
      </dgm:t>
    </dgm:pt>
    <dgm:pt modelId="{7B1043BE-3DC1-4F71-90B7-7526A030D137}" type="parTrans" cxnId="{D80B260A-BC02-417F-9773-2A8F21A29910}">
      <dgm:prSet/>
      <dgm:spPr/>
      <dgm:t>
        <a:bodyPr/>
        <a:lstStyle/>
        <a:p>
          <a:endParaRPr lang="en-US"/>
        </a:p>
      </dgm:t>
    </dgm:pt>
    <dgm:pt modelId="{825C48AD-DE62-47EE-814B-491CF5982C74}" type="sibTrans" cxnId="{D80B260A-BC02-417F-9773-2A8F21A29910}">
      <dgm:prSet/>
      <dgm:spPr/>
      <dgm:t>
        <a:bodyPr/>
        <a:lstStyle/>
        <a:p>
          <a:endParaRPr lang="en-US"/>
        </a:p>
      </dgm:t>
    </dgm:pt>
    <dgm:pt modelId="{17690AA7-925E-4C84-9774-F39225C8F5B8}" type="pres">
      <dgm:prSet presAssocID="{1E31A088-DC8E-48E5-8DEC-8E181BBA876A}" presName="linear" presStyleCnt="0">
        <dgm:presLayoutVars>
          <dgm:dir/>
          <dgm:animLvl val="lvl"/>
          <dgm:resizeHandles val="exact"/>
        </dgm:presLayoutVars>
      </dgm:prSet>
      <dgm:spPr/>
    </dgm:pt>
    <dgm:pt modelId="{F580518D-FA61-4969-862F-049827500137}" type="pres">
      <dgm:prSet presAssocID="{935FDA44-20A0-4CF8-B1F5-729FE26138A4}" presName="parentLin" presStyleCnt="0"/>
      <dgm:spPr/>
    </dgm:pt>
    <dgm:pt modelId="{0CA00179-E22F-46D4-BC9B-E2DC821A5DBA}" type="pres">
      <dgm:prSet presAssocID="{935FDA44-20A0-4CF8-B1F5-729FE26138A4}" presName="parentLeftMargin" presStyleLbl="node1" presStyleIdx="0" presStyleCnt="4"/>
      <dgm:spPr/>
    </dgm:pt>
    <dgm:pt modelId="{8C0D5B05-4E59-44C1-B27E-695B48135BB9}" type="pres">
      <dgm:prSet presAssocID="{935FDA44-20A0-4CF8-B1F5-729FE26138A4}" presName="parentText" presStyleLbl="node1" presStyleIdx="0" presStyleCnt="4">
        <dgm:presLayoutVars>
          <dgm:chMax val="0"/>
          <dgm:bulletEnabled val="1"/>
        </dgm:presLayoutVars>
      </dgm:prSet>
      <dgm:spPr/>
    </dgm:pt>
    <dgm:pt modelId="{D7E15BC3-257C-4A0F-BC3D-9F642F829368}" type="pres">
      <dgm:prSet presAssocID="{935FDA44-20A0-4CF8-B1F5-729FE26138A4}" presName="negativeSpace" presStyleCnt="0"/>
      <dgm:spPr/>
    </dgm:pt>
    <dgm:pt modelId="{F4C3AD5E-8C86-4BEB-AB87-49BFD0396279}" type="pres">
      <dgm:prSet presAssocID="{935FDA44-20A0-4CF8-B1F5-729FE26138A4}" presName="childText" presStyleLbl="conFgAcc1" presStyleIdx="0" presStyleCnt="4">
        <dgm:presLayoutVars>
          <dgm:bulletEnabled val="1"/>
        </dgm:presLayoutVars>
      </dgm:prSet>
      <dgm:spPr/>
    </dgm:pt>
    <dgm:pt modelId="{BE39A7C9-91AE-40AB-BC4C-2C4375D740FA}" type="pres">
      <dgm:prSet presAssocID="{7B71A2E4-8732-4A6A-A0E0-91D0D6749737}" presName="spaceBetweenRectangles" presStyleCnt="0"/>
      <dgm:spPr/>
    </dgm:pt>
    <dgm:pt modelId="{EAE28512-2513-497C-A58B-4EBE3E63709A}" type="pres">
      <dgm:prSet presAssocID="{3A9A6AFC-9696-44FF-8604-37643594E332}" presName="parentLin" presStyleCnt="0"/>
      <dgm:spPr/>
    </dgm:pt>
    <dgm:pt modelId="{4226103B-20D7-4390-A8B9-8CB31A6A4D6F}" type="pres">
      <dgm:prSet presAssocID="{3A9A6AFC-9696-44FF-8604-37643594E332}" presName="parentLeftMargin" presStyleLbl="node1" presStyleIdx="0" presStyleCnt="4"/>
      <dgm:spPr/>
    </dgm:pt>
    <dgm:pt modelId="{054A3F0F-C4D6-438F-94C8-495AA4DA49E5}" type="pres">
      <dgm:prSet presAssocID="{3A9A6AFC-9696-44FF-8604-37643594E332}" presName="parentText" presStyleLbl="node1" presStyleIdx="1" presStyleCnt="4">
        <dgm:presLayoutVars>
          <dgm:chMax val="0"/>
          <dgm:bulletEnabled val="1"/>
        </dgm:presLayoutVars>
      </dgm:prSet>
      <dgm:spPr/>
    </dgm:pt>
    <dgm:pt modelId="{E89894D5-E2A2-4426-85C6-7BAEC77F5A92}" type="pres">
      <dgm:prSet presAssocID="{3A9A6AFC-9696-44FF-8604-37643594E332}" presName="negativeSpace" presStyleCnt="0"/>
      <dgm:spPr/>
    </dgm:pt>
    <dgm:pt modelId="{6DC2A232-B8A7-4C8B-B1F0-BB12030AFFA1}" type="pres">
      <dgm:prSet presAssocID="{3A9A6AFC-9696-44FF-8604-37643594E332}" presName="childText" presStyleLbl="conFgAcc1" presStyleIdx="1" presStyleCnt="4">
        <dgm:presLayoutVars>
          <dgm:bulletEnabled val="1"/>
        </dgm:presLayoutVars>
      </dgm:prSet>
      <dgm:spPr/>
    </dgm:pt>
    <dgm:pt modelId="{6140A102-0FF1-4C9E-B787-32F9BAE73A10}" type="pres">
      <dgm:prSet presAssocID="{121E7CF7-0B27-4A93-AC73-71795F6D3AEB}" presName="spaceBetweenRectangles" presStyleCnt="0"/>
      <dgm:spPr/>
    </dgm:pt>
    <dgm:pt modelId="{8B5C948E-8AB7-452C-82AF-04D68D7300BD}" type="pres">
      <dgm:prSet presAssocID="{24441A07-AE1C-467D-8FB2-06D5DF2293A3}" presName="parentLin" presStyleCnt="0"/>
      <dgm:spPr/>
    </dgm:pt>
    <dgm:pt modelId="{25E9D2A8-3795-4F39-97BF-A63FF949BDF5}" type="pres">
      <dgm:prSet presAssocID="{24441A07-AE1C-467D-8FB2-06D5DF2293A3}" presName="parentLeftMargin" presStyleLbl="node1" presStyleIdx="1" presStyleCnt="4"/>
      <dgm:spPr/>
    </dgm:pt>
    <dgm:pt modelId="{EACA20A3-4739-4093-A63D-A5C815BBAB5D}" type="pres">
      <dgm:prSet presAssocID="{24441A07-AE1C-467D-8FB2-06D5DF2293A3}" presName="parentText" presStyleLbl="node1" presStyleIdx="2" presStyleCnt="4">
        <dgm:presLayoutVars>
          <dgm:chMax val="0"/>
          <dgm:bulletEnabled val="1"/>
        </dgm:presLayoutVars>
      </dgm:prSet>
      <dgm:spPr/>
    </dgm:pt>
    <dgm:pt modelId="{69A3674B-DA59-490E-B1AD-FBDDE6356358}" type="pres">
      <dgm:prSet presAssocID="{24441A07-AE1C-467D-8FB2-06D5DF2293A3}" presName="negativeSpace" presStyleCnt="0"/>
      <dgm:spPr/>
    </dgm:pt>
    <dgm:pt modelId="{F90D0B22-5E4D-4BD7-A875-54E9193C525D}" type="pres">
      <dgm:prSet presAssocID="{24441A07-AE1C-467D-8FB2-06D5DF2293A3}" presName="childText" presStyleLbl="conFgAcc1" presStyleIdx="2" presStyleCnt="4">
        <dgm:presLayoutVars>
          <dgm:bulletEnabled val="1"/>
        </dgm:presLayoutVars>
      </dgm:prSet>
      <dgm:spPr/>
    </dgm:pt>
    <dgm:pt modelId="{4FFA541F-37AF-46BE-AD76-F0F291904BED}" type="pres">
      <dgm:prSet presAssocID="{4E0C7D35-F5C8-4B9F-ACF3-D4F8EA567551}" presName="spaceBetweenRectangles" presStyleCnt="0"/>
      <dgm:spPr/>
    </dgm:pt>
    <dgm:pt modelId="{49708BEE-C837-4F3C-ABBA-BBE89A7243F2}" type="pres">
      <dgm:prSet presAssocID="{F26251EE-FC5D-427B-A61C-B601B674A08B}" presName="parentLin" presStyleCnt="0"/>
      <dgm:spPr/>
    </dgm:pt>
    <dgm:pt modelId="{78D48760-778C-4023-8074-8EFB1BA3D7E3}" type="pres">
      <dgm:prSet presAssocID="{F26251EE-FC5D-427B-A61C-B601B674A08B}" presName="parentLeftMargin" presStyleLbl="node1" presStyleIdx="2" presStyleCnt="4"/>
      <dgm:spPr/>
    </dgm:pt>
    <dgm:pt modelId="{CA218E65-075E-4BBD-95FB-E6DF28D204C3}" type="pres">
      <dgm:prSet presAssocID="{F26251EE-FC5D-427B-A61C-B601B674A08B}" presName="parentText" presStyleLbl="node1" presStyleIdx="3" presStyleCnt="4">
        <dgm:presLayoutVars>
          <dgm:chMax val="0"/>
          <dgm:bulletEnabled val="1"/>
        </dgm:presLayoutVars>
      </dgm:prSet>
      <dgm:spPr/>
    </dgm:pt>
    <dgm:pt modelId="{022BE73B-DA2F-4E82-9A9A-FEEF271E38CE}" type="pres">
      <dgm:prSet presAssocID="{F26251EE-FC5D-427B-A61C-B601B674A08B}" presName="negativeSpace" presStyleCnt="0"/>
      <dgm:spPr/>
    </dgm:pt>
    <dgm:pt modelId="{D631F466-7B7C-4427-B945-9DE938BE0DC1}" type="pres">
      <dgm:prSet presAssocID="{F26251EE-FC5D-427B-A61C-B601B674A08B}" presName="childText" presStyleLbl="conFgAcc1" presStyleIdx="3" presStyleCnt="4">
        <dgm:presLayoutVars>
          <dgm:bulletEnabled val="1"/>
        </dgm:presLayoutVars>
      </dgm:prSet>
      <dgm:spPr/>
    </dgm:pt>
  </dgm:ptLst>
  <dgm:cxnLst>
    <dgm:cxn modelId="{D80B260A-BC02-417F-9773-2A8F21A29910}" srcId="{1E31A088-DC8E-48E5-8DEC-8E181BBA876A}" destId="{F26251EE-FC5D-427B-A61C-B601B674A08B}" srcOrd="3" destOrd="0" parTransId="{7B1043BE-3DC1-4F71-90B7-7526A030D137}" sibTransId="{825C48AD-DE62-47EE-814B-491CF5982C74}"/>
    <dgm:cxn modelId="{491D3225-3207-46E8-8331-2F08DA8F9289}" srcId="{1E31A088-DC8E-48E5-8DEC-8E181BBA876A}" destId="{24441A07-AE1C-467D-8FB2-06D5DF2293A3}" srcOrd="2" destOrd="0" parTransId="{5A37CC12-9FF4-4EA7-9C8C-18CDB526A726}" sibTransId="{4E0C7D35-F5C8-4B9F-ACF3-D4F8EA567551}"/>
    <dgm:cxn modelId="{DB768438-E118-4DCC-A0C5-522B6846F63C}" type="presOf" srcId="{3A9A6AFC-9696-44FF-8604-37643594E332}" destId="{4226103B-20D7-4390-A8B9-8CB31A6A4D6F}" srcOrd="0" destOrd="0" presId="urn:microsoft.com/office/officeart/2005/8/layout/list1"/>
    <dgm:cxn modelId="{26AE895D-3883-46BF-A4FF-3D4FAB7C7E2E}" type="presOf" srcId="{F26251EE-FC5D-427B-A61C-B601B674A08B}" destId="{CA218E65-075E-4BBD-95FB-E6DF28D204C3}" srcOrd="1" destOrd="0" presId="urn:microsoft.com/office/officeart/2005/8/layout/list1"/>
    <dgm:cxn modelId="{CAE61669-5CF9-4BF4-A8D9-1292F1A13E8B}" srcId="{1E31A088-DC8E-48E5-8DEC-8E181BBA876A}" destId="{935FDA44-20A0-4CF8-B1F5-729FE26138A4}" srcOrd="0" destOrd="0" parTransId="{6F1E1714-D95A-486D-8043-0D05337AD632}" sibTransId="{7B71A2E4-8732-4A6A-A0E0-91D0D6749737}"/>
    <dgm:cxn modelId="{94E8BE79-36A4-4F2F-A301-07CDDA8CF359}" type="presOf" srcId="{F26251EE-FC5D-427B-A61C-B601B674A08B}" destId="{78D48760-778C-4023-8074-8EFB1BA3D7E3}" srcOrd="0" destOrd="0" presId="urn:microsoft.com/office/officeart/2005/8/layout/list1"/>
    <dgm:cxn modelId="{6CC195A1-C1D6-473D-93B6-EF91F45C4F2F}" type="presOf" srcId="{935FDA44-20A0-4CF8-B1F5-729FE26138A4}" destId="{0CA00179-E22F-46D4-BC9B-E2DC821A5DBA}" srcOrd="0" destOrd="0" presId="urn:microsoft.com/office/officeart/2005/8/layout/list1"/>
    <dgm:cxn modelId="{C405D9A6-5155-46CC-91DC-263C02B13D80}" type="presOf" srcId="{1E31A088-DC8E-48E5-8DEC-8E181BBA876A}" destId="{17690AA7-925E-4C84-9774-F39225C8F5B8}" srcOrd="0" destOrd="0" presId="urn:microsoft.com/office/officeart/2005/8/layout/list1"/>
    <dgm:cxn modelId="{F390C5D2-4476-40BE-B6CA-A81BC5DCEAC9}" type="presOf" srcId="{24441A07-AE1C-467D-8FB2-06D5DF2293A3}" destId="{EACA20A3-4739-4093-A63D-A5C815BBAB5D}" srcOrd="1" destOrd="0" presId="urn:microsoft.com/office/officeart/2005/8/layout/list1"/>
    <dgm:cxn modelId="{3EFFFCD3-9065-497C-86DB-4DEF07D76777}" type="presOf" srcId="{935FDA44-20A0-4CF8-B1F5-729FE26138A4}" destId="{8C0D5B05-4E59-44C1-B27E-695B48135BB9}" srcOrd="1" destOrd="0" presId="urn:microsoft.com/office/officeart/2005/8/layout/list1"/>
    <dgm:cxn modelId="{34BF86DF-9B99-4B3F-A216-05D26D585575}" srcId="{1E31A088-DC8E-48E5-8DEC-8E181BBA876A}" destId="{3A9A6AFC-9696-44FF-8604-37643594E332}" srcOrd="1" destOrd="0" parTransId="{58310213-B578-4523-9171-92E5E883F515}" sibTransId="{121E7CF7-0B27-4A93-AC73-71795F6D3AEB}"/>
    <dgm:cxn modelId="{DAFE5AF7-5354-4815-B001-6151BA0648F6}" type="presOf" srcId="{3A9A6AFC-9696-44FF-8604-37643594E332}" destId="{054A3F0F-C4D6-438F-94C8-495AA4DA49E5}" srcOrd="1" destOrd="0" presId="urn:microsoft.com/office/officeart/2005/8/layout/list1"/>
    <dgm:cxn modelId="{7C6365FE-AFC0-4BEC-8720-0357420DFD61}" type="presOf" srcId="{24441A07-AE1C-467D-8FB2-06D5DF2293A3}" destId="{25E9D2A8-3795-4F39-97BF-A63FF949BDF5}" srcOrd="0" destOrd="0" presId="urn:microsoft.com/office/officeart/2005/8/layout/list1"/>
    <dgm:cxn modelId="{DEFFA536-7660-401D-8FF1-AC0FF7CF3AC7}" type="presParOf" srcId="{17690AA7-925E-4C84-9774-F39225C8F5B8}" destId="{F580518D-FA61-4969-862F-049827500137}" srcOrd="0" destOrd="0" presId="urn:microsoft.com/office/officeart/2005/8/layout/list1"/>
    <dgm:cxn modelId="{6A89B9CB-018A-43B9-B534-C0F9E9158070}" type="presParOf" srcId="{F580518D-FA61-4969-862F-049827500137}" destId="{0CA00179-E22F-46D4-BC9B-E2DC821A5DBA}" srcOrd="0" destOrd="0" presId="urn:microsoft.com/office/officeart/2005/8/layout/list1"/>
    <dgm:cxn modelId="{C1193D50-6CA1-4D1D-BC10-A5BFCF75D256}" type="presParOf" srcId="{F580518D-FA61-4969-862F-049827500137}" destId="{8C0D5B05-4E59-44C1-B27E-695B48135BB9}" srcOrd="1" destOrd="0" presId="urn:microsoft.com/office/officeart/2005/8/layout/list1"/>
    <dgm:cxn modelId="{F7951F88-1251-40FF-A191-E7432DA56A32}" type="presParOf" srcId="{17690AA7-925E-4C84-9774-F39225C8F5B8}" destId="{D7E15BC3-257C-4A0F-BC3D-9F642F829368}" srcOrd="1" destOrd="0" presId="urn:microsoft.com/office/officeart/2005/8/layout/list1"/>
    <dgm:cxn modelId="{0FC687A5-5FDE-477D-93C3-918B6D097D4B}" type="presParOf" srcId="{17690AA7-925E-4C84-9774-F39225C8F5B8}" destId="{F4C3AD5E-8C86-4BEB-AB87-49BFD0396279}" srcOrd="2" destOrd="0" presId="urn:microsoft.com/office/officeart/2005/8/layout/list1"/>
    <dgm:cxn modelId="{8DC3EAD8-8EA6-41BC-A574-E5862BA90095}" type="presParOf" srcId="{17690AA7-925E-4C84-9774-F39225C8F5B8}" destId="{BE39A7C9-91AE-40AB-BC4C-2C4375D740FA}" srcOrd="3" destOrd="0" presId="urn:microsoft.com/office/officeart/2005/8/layout/list1"/>
    <dgm:cxn modelId="{31DC2B18-AD5B-4BF0-9736-2F963932D120}" type="presParOf" srcId="{17690AA7-925E-4C84-9774-F39225C8F5B8}" destId="{EAE28512-2513-497C-A58B-4EBE3E63709A}" srcOrd="4" destOrd="0" presId="urn:microsoft.com/office/officeart/2005/8/layout/list1"/>
    <dgm:cxn modelId="{7AF229FC-0760-4483-B779-A249D081C1E1}" type="presParOf" srcId="{EAE28512-2513-497C-A58B-4EBE3E63709A}" destId="{4226103B-20D7-4390-A8B9-8CB31A6A4D6F}" srcOrd="0" destOrd="0" presId="urn:microsoft.com/office/officeart/2005/8/layout/list1"/>
    <dgm:cxn modelId="{E9460DE6-103E-4CE4-9728-7EBEAB55142F}" type="presParOf" srcId="{EAE28512-2513-497C-A58B-4EBE3E63709A}" destId="{054A3F0F-C4D6-438F-94C8-495AA4DA49E5}" srcOrd="1" destOrd="0" presId="urn:microsoft.com/office/officeart/2005/8/layout/list1"/>
    <dgm:cxn modelId="{4AD97B79-A6B1-4E3A-9369-911DFCFDCB4A}" type="presParOf" srcId="{17690AA7-925E-4C84-9774-F39225C8F5B8}" destId="{E89894D5-E2A2-4426-85C6-7BAEC77F5A92}" srcOrd="5" destOrd="0" presId="urn:microsoft.com/office/officeart/2005/8/layout/list1"/>
    <dgm:cxn modelId="{2C407146-A14B-4C4C-8943-DD1AACD60CC2}" type="presParOf" srcId="{17690AA7-925E-4C84-9774-F39225C8F5B8}" destId="{6DC2A232-B8A7-4C8B-B1F0-BB12030AFFA1}" srcOrd="6" destOrd="0" presId="urn:microsoft.com/office/officeart/2005/8/layout/list1"/>
    <dgm:cxn modelId="{93EF42D9-C124-4717-9F76-B47AD845A95A}" type="presParOf" srcId="{17690AA7-925E-4C84-9774-F39225C8F5B8}" destId="{6140A102-0FF1-4C9E-B787-32F9BAE73A10}" srcOrd="7" destOrd="0" presId="urn:microsoft.com/office/officeart/2005/8/layout/list1"/>
    <dgm:cxn modelId="{B4B5F647-7F28-4B87-8979-FD5E8CAE1D15}" type="presParOf" srcId="{17690AA7-925E-4C84-9774-F39225C8F5B8}" destId="{8B5C948E-8AB7-452C-82AF-04D68D7300BD}" srcOrd="8" destOrd="0" presId="urn:microsoft.com/office/officeart/2005/8/layout/list1"/>
    <dgm:cxn modelId="{0A4DD005-5A7C-43A6-9E1B-B9E6E5F5E969}" type="presParOf" srcId="{8B5C948E-8AB7-452C-82AF-04D68D7300BD}" destId="{25E9D2A8-3795-4F39-97BF-A63FF949BDF5}" srcOrd="0" destOrd="0" presId="urn:microsoft.com/office/officeart/2005/8/layout/list1"/>
    <dgm:cxn modelId="{6C6942F1-CCCC-4A00-A7AA-482A92AC6575}" type="presParOf" srcId="{8B5C948E-8AB7-452C-82AF-04D68D7300BD}" destId="{EACA20A3-4739-4093-A63D-A5C815BBAB5D}" srcOrd="1" destOrd="0" presId="urn:microsoft.com/office/officeart/2005/8/layout/list1"/>
    <dgm:cxn modelId="{B78FD58F-824E-4414-ADC8-232AA92CCDF0}" type="presParOf" srcId="{17690AA7-925E-4C84-9774-F39225C8F5B8}" destId="{69A3674B-DA59-490E-B1AD-FBDDE6356358}" srcOrd="9" destOrd="0" presId="urn:microsoft.com/office/officeart/2005/8/layout/list1"/>
    <dgm:cxn modelId="{31FF47B2-764A-467B-8D32-1174160705F9}" type="presParOf" srcId="{17690AA7-925E-4C84-9774-F39225C8F5B8}" destId="{F90D0B22-5E4D-4BD7-A875-54E9193C525D}" srcOrd="10" destOrd="0" presId="urn:microsoft.com/office/officeart/2005/8/layout/list1"/>
    <dgm:cxn modelId="{E5EB91F5-6865-4E6B-9AF9-2D53F311F240}" type="presParOf" srcId="{17690AA7-925E-4C84-9774-F39225C8F5B8}" destId="{4FFA541F-37AF-46BE-AD76-F0F291904BED}" srcOrd="11" destOrd="0" presId="urn:microsoft.com/office/officeart/2005/8/layout/list1"/>
    <dgm:cxn modelId="{0598A059-55AB-478B-ABE7-936E3C277F3E}" type="presParOf" srcId="{17690AA7-925E-4C84-9774-F39225C8F5B8}" destId="{49708BEE-C837-4F3C-ABBA-BBE89A7243F2}" srcOrd="12" destOrd="0" presId="urn:microsoft.com/office/officeart/2005/8/layout/list1"/>
    <dgm:cxn modelId="{3B9DAC37-33DF-4D35-A578-E38F482DE3AE}" type="presParOf" srcId="{49708BEE-C837-4F3C-ABBA-BBE89A7243F2}" destId="{78D48760-778C-4023-8074-8EFB1BA3D7E3}" srcOrd="0" destOrd="0" presId="urn:microsoft.com/office/officeart/2005/8/layout/list1"/>
    <dgm:cxn modelId="{30C21DD3-7251-479D-8EA7-7F84194D77B2}" type="presParOf" srcId="{49708BEE-C837-4F3C-ABBA-BBE89A7243F2}" destId="{CA218E65-075E-4BBD-95FB-E6DF28D204C3}" srcOrd="1" destOrd="0" presId="urn:microsoft.com/office/officeart/2005/8/layout/list1"/>
    <dgm:cxn modelId="{08BAE68A-BAED-4325-AD54-6023242A44D8}" type="presParOf" srcId="{17690AA7-925E-4C84-9774-F39225C8F5B8}" destId="{022BE73B-DA2F-4E82-9A9A-FEEF271E38CE}" srcOrd="13" destOrd="0" presId="urn:microsoft.com/office/officeart/2005/8/layout/list1"/>
    <dgm:cxn modelId="{3132BC7F-3E6D-490A-9161-C00291DF7D17}" type="presParOf" srcId="{17690AA7-925E-4C84-9774-F39225C8F5B8}" destId="{D631F466-7B7C-4427-B945-9DE938BE0DC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7F8CF-1CB9-4B4D-B136-257E12BEE093}">
      <dsp:nvSpPr>
        <dsp:cNvPr id="0" name=""/>
        <dsp:cNvSpPr/>
      </dsp:nvSpPr>
      <dsp:spPr>
        <a:xfrm>
          <a:off x="4551973" y="1608592"/>
          <a:ext cx="2044590" cy="1768653"/>
        </a:xfrm>
        <a:prstGeom prst="hexagon">
          <a:avLst>
            <a:gd name="adj" fmla="val 28570"/>
            <a:gd name="vf" fmla="val 11547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b="1" i="0" kern="1200" cap="all" baseline="0" dirty="0">
              <a:solidFill>
                <a:srgbClr val="000099"/>
              </a:solidFill>
            </a:rPr>
            <a:t>ANNEX SL</a:t>
          </a:r>
          <a:endParaRPr lang="en-US" sz="2000" b="1" i="0" kern="1200" cap="all" baseline="0" dirty="0">
            <a:solidFill>
              <a:srgbClr val="000099"/>
            </a:solidFill>
          </a:endParaRPr>
        </a:p>
      </dsp:txBody>
      <dsp:txXfrm>
        <a:off x="4890790" y="1901683"/>
        <a:ext cx="1366956" cy="1182471"/>
      </dsp:txXfrm>
    </dsp:sp>
    <dsp:sp modelId="{26EEB927-FC48-4CBB-AB83-A701980BA1F6}">
      <dsp:nvSpPr>
        <dsp:cNvPr id="0" name=""/>
        <dsp:cNvSpPr/>
      </dsp:nvSpPr>
      <dsp:spPr>
        <a:xfrm>
          <a:off x="5832279" y="762410"/>
          <a:ext cx="771418" cy="664678"/>
        </a:xfrm>
        <a:prstGeom prst="hexagon">
          <a:avLst>
            <a:gd name="adj" fmla="val 28900"/>
            <a:gd name="vf" fmla="val 115470"/>
          </a:avLst>
        </a:prstGeom>
        <a:solidFill>
          <a:schemeClr val="accent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6EB8F205-AB4D-4676-8625-710E34FFE178}">
      <dsp:nvSpPr>
        <dsp:cNvPr id="0" name=""/>
        <dsp:cNvSpPr/>
      </dsp:nvSpPr>
      <dsp:spPr>
        <a:xfrm>
          <a:off x="4740309" y="0"/>
          <a:ext cx="1675527" cy="1449528"/>
        </a:xfrm>
        <a:prstGeom prst="hexagon">
          <a:avLst>
            <a:gd name="adj" fmla="val 28570"/>
            <a:gd name="vf" fmla="val 115470"/>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ISO 14001 Environmental Management System</a:t>
          </a:r>
        </a:p>
      </dsp:txBody>
      <dsp:txXfrm>
        <a:off x="5017980" y="240218"/>
        <a:ext cx="1120185" cy="969092"/>
      </dsp:txXfrm>
    </dsp:sp>
    <dsp:sp modelId="{F0D49F2C-7D29-4117-8115-59C3A6228C3A}">
      <dsp:nvSpPr>
        <dsp:cNvPr id="0" name=""/>
        <dsp:cNvSpPr/>
      </dsp:nvSpPr>
      <dsp:spPr>
        <a:xfrm>
          <a:off x="6732584" y="2005006"/>
          <a:ext cx="771418" cy="664678"/>
        </a:xfrm>
        <a:prstGeom prst="hexagon">
          <a:avLst>
            <a:gd name="adj" fmla="val 28900"/>
            <a:gd name="vf" fmla="val 115470"/>
          </a:avLst>
        </a:prstGeom>
        <a:solidFill>
          <a:schemeClr val="accent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B23DE2CF-FA02-4BC9-A87C-EB8B3875C1AE}">
      <dsp:nvSpPr>
        <dsp:cNvPr id="0" name=""/>
        <dsp:cNvSpPr/>
      </dsp:nvSpPr>
      <dsp:spPr>
        <a:xfrm>
          <a:off x="6276963" y="891557"/>
          <a:ext cx="1675527" cy="1449528"/>
        </a:xfrm>
        <a:prstGeom prst="hexagon">
          <a:avLst>
            <a:gd name="adj" fmla="val 28570"/>
            <a:gd name="vf" fmla="val 115470"/>
          </a:avLst>
        </a:prstGeom>
        <a:solidFill>
          <a:srgbClr val="92D05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solidFill>
                <a:srgbClr val="000099"/>
              </a:solidFill>
            </a:rPr>
            <a:t>ISO/IEC 27001 Information Services</a:t>
          </a:r>
        </a:p>
      </dsp:txBody>
      <dsp:txXfrm>
        <a:off x="6554634" y="1131775"/>
        <a:ext cx="1120185" cy="969092"/>
      </dsp:txXfrm>
    </dsp:sp>
    <dsp:sp modelId="{63612AA0-CEA9-4C17-8D89-444DA965710D}">
      <dsp:nvSpPr>
        <dsp:cNvPr id="0" name=""/>
        <dsp:cNvSpPr/>
      </dsp:nvSpPr>
      <dsp:spPr>
        <a:xfrm>
          <a:off x="6107174" y="3407662"/>
          <a:ext cx="771418" cy="664678"/>
        </a:xfrm>
        <a:prstGeom prst="hexagon">
          <a:avLst>
            <a:gd name="adj" fmla="val 28900"/>
            <a:gd name="vf" fmla="val 115470"/>
          </a:avLst>
        </a:prstGeom>
        <a:solidFill>
          <a:schemeClr val="accent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3C518A9E-EC85-4A7D-B48D-DB45E4A57B9F}">
      <dsp:nvSpPr>
        <dsp:cNvPr id="0" name=""/>
        <dsp:cNvSpPr/>
      </dsp:nvSpPr>
      <dsp:spPr>
        <a:xfrm>
          <a:off x="6276963" y="2644254"/>
          <a:ext cx="1675527" cy="1449528"/>
        </a:xfrm>
        <a:prstGeom prst="hexagon">
          <a:avLst>
            <a:gd name="adj" fmla="val 28570"/>
            <a:gd name="vf" fmla="val 115470"/>
          </a:avLst>
        </a:prstGeom>
        <a:solidFill>
          <a:schemeClr val="accent4">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baseline="0" dirty="0"/>
            <a:t>TS 16949 Automotive</a:t>
          </a:r>
        </a:p>
      </dsp:txBody>
      <dsp:txXfrm>
        <a:off x="6554634" y="2884472"/>
        <a:ext cx="1120185" cy="969092"/>
      </dsp:txXfrm>
    </dsp:sp>
    <dsp:sp modelId="{B5A1A9AC-2B4A-48E3-AF30-6BB2D86FF9CB}">
      <dsp:nvSpPr>
        <dsp:cNvPr id="0" name=""/>
        <dsp:cNvSpPr/>
      </dsp:nvSpPr>
      <dsp:spPr>
        <a:xfrm>
          <a:off x="4555778" y="3553263"/>
          <a:ext cx="771418" cy="664678"/>
        </a:xfrm>
        <a:prstGeom prst="hexagon">
          <a:avLst>
            <a:gd name="adj" fmla="val 28900"/>
            <a:gd name="vf" fmla="val 115470"/>
          </a:avLst>
        </a:prstGeom>
        <a:solidFill>
          <a:schemeClr val="accent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61DA5E3F-937D-47D6-9BC8-DCD8DCE5D39D}">
      <dsp:nvSpPr>
        <dsp:cNvPr id="0" name=""/>
        <dsp:cNvSpPr/>
      </dsp:nvSpPr>
      <dsp:spPr>
        <a:xfrm>
          <a:off x="4740309" y="3536808"/>
          <a:ext cx="1675527" cy="1449528"/>
        </a:xfrm>
        <a:prstGeom prst="hexagon">
          <a:avLst>
            <a:gd name="adj" fmla="val 28570"/>
            <a:gd name="vf" fmla="val 115470"/>
          </a:avLst>
        </a:prstGeom>
        <a:solidFill>
          <a:srgbClr val="7030A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sp3d extrusionH="28000" prstMaterial="matte"/>
        </a:bodyPr>
        <a:lstStyle/>
        <a:p>
          <a:pPr marL="0" lvl="0" indent="0" algn="ctr" defTabSz="666750">
            <a:lnSpc>
              <a:spcPct val="90000"/>
            </a:lnSpc>
            <a:spcBef>
              <a:spcPct val="0"/>
            </a:spcBef>
            <a:spcAft>
              <a:spcPct val="35000"/>
            </a:spcAft>
            <a:buNone/>
          </a:pPr>
          <a:r>
            <a:rPr lang="en-US" sz="1500" b="1" kern="1200" dirty="0"/>
            <a:t>ISO 22301Business Continuity</a:t>
          </a:r>
        </a:p>
      </dsp:txBody>
      <dsp:txXfrm>
        <a:off x="5017980" y="3777026"/>
        <a:ext cx="1120185" cy="969092"/>
      </dsp:txXfrm>
    </dsp:sp>
    <dsp:sp modelId="{06F9DA91-7AED-4AE3-BB94-70B922A4F22E}">
      <dsp:nvSpPr>
        <dsp:cNvPr id="0" name=""/>
        <dsp:cNvSpPr/>
      </dsp:nvSpPr>
      <dsp:spPr>
        <a:xfrm>
          <a:off x="3640729" y="2311167"/>
          <a:ext cx="771418" cy="664678"/>
        </a:xfrm>
        <a:prstGeom prst="hexagon">
          <a:avLst>
            <a:gd name="adj" fmla="val 28900"/>
            <a:gd name="vf" fmla="val 115470"/>
          </a:avLst>
        </a:prstGeom>
        <a:solidFill>
          <a:schemeClr val="accent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D7C63A9-1EE6-48DE-8D47-33D62C71879D}">
      <dsp:nvSpPr>
        <dsp:cNvPr id="0" name=""/>
        <dsp:cNvSpPr/>
      </dsp:nvSpPr>
      <dsp:spPr>
        <a:xfrm>
          <a:off x="3196522" y="2645251"/>
          <a:ext cx="1675527" cy="1449528"/>
        </a:xfrm>
        <a:prstGeom prst="hexagon">
          <a:avLst>
            <a:gd name="adj" fmla="val 28570"/>
            <a:gd name="vf" fmla="val 115470"/>
          </a:avLst>
        </a:prstGeom>
        <a:solidFill>
          <a:srgbClr val="FF000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ISO 45001 Health and Safety</a:t>
          </a:r>
        </a:p>
      </dsp:txBody>
      <dsp:txXfrm>
        <a:off x="3474193" y="2885469"/>
        <a:ext cx="1120185" cy="969092"/>
      </dsp:txXfrm>
    </dsp:sp>
    <dsp:sp modelId="{25761554-0761-48E2-A2AE-14877C82AC23}">
      <dsp:nvSpPr>
        <dsp:cNvPr id="0" name=""/>
        <dsp:cNvSpPr/>
      </dsp:nvSpPr>
      <dsp:spPr>
        <a:xfrm>
          <a:off x="3196522" y="889562"/>
          <a:ext cx="1675527" cy="1449528"/>
        </a:xfrm>
        <a:prstGeom prst="hexagon">
          <a:avLst>
            <a:gd name="adj" fmla="val 28570"/>
            <a:gd name="vf" fmla="val 115470"/>
          </a:avLst>
        </a:prstGeom>
        <a:solidFill>
          <a:srgbClr val="FFFF0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solidFill>
                <a:srgbClr val="000099"/>
              </a:solidFill>
            </a:rPr>
            <a:t>ISO 9001 Quality Management System</a:t>
          </a:r>
        </a:p>
      </dsp:txBody>
      <dsp:txXfrm>
        <a:off x="3474193" y="1129780"/>
        <a:ext cx="1120185" cy="969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3AD5E-8C86-4BEB-AB87-49BFD0396279}">
      <dsp:nvSpPr>
        <dsp:cNvPr id="0" name=""/>
        <dsp:cNvSpPr/>
      </dsp:nvSpPr>
      <dsp:spPr>
        <a:xfrm>
          <a:off x="0" y="431481"/>
          <a:ext cx="4038600" cy="63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C0D5B05-4E59-44C1-B27E-695B48135BB9}">
      <dsp:nvSpPr>
        <dsp:cNvPr id="0" name=""/>
        <dsp:cNvSpPr/>
      </dsp:nvSpPr>
      <dsp:spPr>
        <a:xfrm>
          <a:off x="201930" y="62481"/>
          <a:ext cx="2827020" cy="738000"/>
        </a:xfrm>
        <a:prstGeom prst="roundRect">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1111250">
            <a:lnSpc>
              <a:spcPct val="90000"/>
            </a:lnSpc>
            <a:spcBef>
              <a:spcPct val="0"/>
            </a:spcBef>
            <a:spcAft>
              <a:spcPct val="35000"/>
            </a:spcAft>
            <a:buNone/>
          </a:pPr>
          <a:r>
            <a:rPr lang="en-US" sz="2500" b="1" kern="1200" dirty="0"/>
            <a:t>• </a:t>
          </a:r>
          <a:r>
            <a:rPr lang="en-US" sz="2500" b="0" kern="1200" dirty="0"/>
            <a:t>Stakeholders</a:t>
          </a:r>
        </a:p>
      </dsp:txBody>
      <dsp:txXfrm>
        <a:off x="237956" y="98507"/>
        <a:ext cx="2754968" cy="665948"/>
      </dsp:txXfrm>
    </dsp:sp>
    <dsp:sp modelId="{6DC2A232-B8A7-4C8B-B1F0-BB12030AFFA1}">
      <dsp:nvSpPr>
        <dsp:cNvPr id="0" name=""/>
        <dsp:cNvSpPr/>
      </dsp:nvSpPr>
      <dsp:spPr>
        <a:xfrm>
          <a:off x="0" y="1565481"/>
          <a:ext cx="4038600" cy="63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54A3F0F-C4D6-438F-94C8-495AA4DA49E5}">
      <dsp:nvSpPr>
        <dsp:cNvPr id="0" name=""/>
        <dsp:cNvSpPr/>
      </dsp:nvSpPr>
      <dsp:spPr>
        <a:xfrm>
          <a:off x="201930" y="1196481"/>
          <a:ext cx="2827020" cy="738000"/>
        </a:xfrm>
        <a:prstGeom prst="roundRect">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1111250">
            <a:lnSpc>
              <a:spcPct val="90000"/>
            </a:lnSpc>
            <a:spcBef>
              <a:spcPct val="0"/>
            </a:spcBef>
            <a:spcAft>
              <a:spcPct val="35000"/>
            </a:spcAft>
            <a:buNone/>
          </a:pPr>
          <a:r>
            <a:rPr lang="en-US" sz="2500" kern="1200" dirty="0"/>
            <a:t>• Context</a:t>
          </a:r>
        </a:p>
      </dsp:txBody>
      <dsp:txXfrm>
        <a:off x="237956" y="1232507"/>
        <a:ext cx="2754968" cy="665948"/>
      </dsp:txXfrm>
    </dsp:sp>
    <dsp:sp modelId="{F90D0B22-5E4D-4BD7-A875-54E9193C525D}">
      <dsp:nvSpPr>
        <dsp:cNvPr id="0" name=""/>
        <dsp:cNvSpPr/>
      </dsp:nvSpPr>
      <dsp:spPr>
        <a:xfrm>
          <a:off x="0" y="2699481"/>
          <a:ext cx="4038600" cy="63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CA20A3-4739-4093-A63D-A5C815BBAB5D}">
      <dsp:nvSpPr>
        <dsp:cNvPr id="0" name=""/>
        <dsp:cNvSpPr/>
      </dsp:nvSpPr>
      <dsp:spPr>
        <a:xfrm>
          <a:off x="201930" y="2330481"/>
          <a:ext cx="2827020" cy="738000"/>
        </a:xfrm>
        <a:prstGeom prst="roundRect">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1111250">
            <a:lnSpc>
              <a:spcPct val="90000"/>
            </a:lnSpc>
            <a:spcBef>
              <a:spcPct val="0"/>
            </a:spcBef>
            <a:spcAft>
              <a:spcPct val="35000"/>
            </a:spcAft>
            <a:buNone/>
          </a:pPr>
          <a:r>
            <a:rPr lang="en-US" sz="2500" kern="1200" dirty="0"/>
            <a:t>• Materiality</a:t>
          </a:r>
        </a:p>
      </dsp:txBody>
      <dsp:txXfrm>
        <a:off x="237956" y="2366507"/>
        <a:ext cx="2754968" cy="665948"/>
      </dsp:txXfrm>
    </dsp:sp>
    <dsp:sp modelId="{D631F466-7B7C-4427-B945-9DE938BE0DC1}">
      <dsp:nvSpPr>
        <dsp:cNvPr id="0" name=""/>
        <dsp:cNvSpPr/>
      </dsp:nvSpPr>
      <dsp:spPr>
        <a:xfrm>
          <a:off x="0" y="3833481"/>
          <a:ext cx="4038600" cy="63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18E65-075E-4BBD-95FB-E6DF28D204C3}">
      <dsp:nvSpPr>
        <dsp:cNvPr id="0" name=""/>
        <dsp:cNvSpPr/>
      </dsp:nvSpPr>
      <dsp:spPr>
        <a:xfrm>
          <a:off x="201930" y="3464481"/>
          <a:ext cx="2827020" cy="738000"/>
        </a:xfrm>
        <a:prstGeom prst="roundRect">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1111250">
            <a:lnSpc>
              <a:spcPct val="90000"/>
            </a:lnSpc>
            <a:spcBef>
              <a:spcPct val="0"/>
            </a:spcBef>
            <a:spcAft>
              <a:spcPct val="35000"/>
            </a:spcAft>
            <a:buNone/>
          </a:pPr>
          <a:r>
            <a:rPr lang="en-US" sz="2500" kern="1200" dirty="0"/>
            <a:t>• Completeness</a:t>
          </a:r>
        </a:p>
      </dsp:txBody>
      <dsp:txXfrm>
        <a:off x="237956" y="3500507"/>
        <a:ext cx="2754968" cy="66594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7325D-DDC6-46BC-BBA7-B69711A6E498}" type="datetimeFigureOut">
              <a:rPr lang="en-US" smtClean="0"/>
              <a:t>9/4/2025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E108-A82A-4B83-BD01-BFAB41F783AB}" type="slidenum">
              <a:rPr lang="en-US" smtClean="0"/>
              <a:t>‹#›</a:t>
            </a:fld>
            <a:endParaRPr lang="en-US" dirty="0"/>
          </a:p>
        </p:txBody>
      </p:sp>
    </p:spTree>
    <p:extLst>
      <p:ext uri="{BB962C8B-B14F-4D97-AF65-F5344CB8AC3E}">
        <p14:creationId xmlns:p14="http://schemas.microsoft.com/office/powerpoint/2010/main" val="158115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0D6C858-4C02-25B0-612B-E19C26D35FE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DEF259E-194D-0431-0BE9-CB01DF9C1D0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Bhopal, India (2,000+ fatalities)  Dec 3, 1984</a:t>
            </a:r>
          </a:p>
          <a:p>
            <a:r>
              <a:rPr lang="en-US" altLang="en-US" dirty="0"/>
              <a:t>Institution, WV    August, 1985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should be interactive</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25</a:t>
            </a:fld>
            <a:endParaRPr lang="en-US" altLang="en-US" dirty="0"/>
          </a:p>
        </p:txBody>
      </p:sp>
    </p:spTree>
    <p:extLst>
      <p:ext uri="{BB962C8B-B14F-4D97-AF65-F5344CB8AC3E}">
        <p14:creationId xmlns:p14="http://schemas.microsoft.com/office/powerpoint/2010/main" val="1737925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a barrel on the “back 40” what questions do you ask</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26</a:t>
            </a:fld>
            <a:endParaRPr lang="en-US" altLang="en-US" dirty="0"/>
          </a:p>
        </p:txBody>
      </p:sp>
    </p:spTree>
    <p:extLst>
      <p:ext uri="{BB962C8B-B14F-4D97-AF65-F5344CB8AC3E}">
        <p14:creationId xmlns:p14="http://schemas.microsoft.com/office/powerpoint/2010/main" val="344743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2730B5-17C3-4750-9FD1-A6D1534C7FAF}"/>
              </a:ext>
            </a:extLst>
          </p:cNvPr>
          <p:cNvSpPr>
            <a:spLocks noGrp="1" noChangeArrowheads="1"/>
          </p:cNvSpPr>
          <p:nvPr>
            <p:ph type="sldNum" sz="quarter" idx="5"/>
          </p:nvPr>
        </p:nvSpPr>
        <p:spPr>
          <a:ln/>
        </p:spPr>
        <p:txBody>
          <a:bodyPr/>
          <a:lstStyle/>
          <a:p>
            <a:fld id="{8183133D-C6D5-46EB-8B79-70C25E1347D1}" type="slidenum">
              <a:rPr lang="en-US" altLang="en-US"/>
              <a:pPr/>
              <a:t>27</a:t>
            </a:fld>
            <a:endParaRPr lang="en-US" altLang="en-US" dirty="0"/>
          </a:p>
        </p:txBody>
      </p:sp>
      <p:sp>
        <p:nvSpPr>
          <p:cNvPr id="331778" name="Rectangle 2">
            <a:extLst>
              <a:ext uri="{FF2B5EF4-FFF2-40B4-BE49-F238E27FC236}">
                <a16:creationId xmlns:a16="http://schemas.microsoft.com/office/drawing/2014/main" id="{140CD699-CBB4-40D2-8BB1-E558F3AF194A}"/>
              </a:ext>
            </a:extLst>
          </p:cNvPr>
          <p:cNvSpPr>
            <a:spLocks noGrp="1" noRot="1" noChangeAspect="1" noChangeArrowheads="1" noTextEdit="1"/>
          </p:cNvSpPr>
          <p:nvPr>
            <p:ph type="sldImg"/>
          </p:nvPr>
        </p:nvSpPr>
        <p:spPr>
          <a:ln/>
        </p:spPr>
      </p:sp>
      <p:sp>
        <p:nvSpPr>
          <p:cNvPr id="331779" name="Rectangle 3">
            <a:extLst>
              <a:ext uri="{FF2B5EF4-FFF2-40B4-BE49-F238E27FC236}">
                <a16:creationId xmlns:a16="http://schemas.microsoft.com/office/drawing/2014/main" id="{D1B5FAE0-A6AD-422B-8E5E-C77AEC033E1C}"/>
              </a:ext>
            </a:extLst>
          </p:cNvPr>
          <p:cNvSpPr>
            <a:spLocks noGrp="1" noChangeArrowheads="1"/>
          </p:cNvSpPr>
          <p:nvPr>
            <p:ph type="body" idx="1"/>
          </p:nvPr>
        </p:nvSpPr>
        <p:spPr/>
        <p:txBody>
          <a:bodyPr/>
          <a:lstStyle/>
          <a:p>
            <a:r>
              <a:rPr lang="en-US" altLang="en-US" dirty="0"/>
              <a:t>Creative commons license – flikr “drp”</a:t>
            </a:r>
          </a:p>
          <a:p>
            <a:endParaRPr lang="en-US" altLang="en-US" dirty="0"/>
          </a:p>
          <a:p>
            <a:r>
              <a:rPr lang="en-US" altLang="en-US" dirty="0"/>
              <a:t>Prompt them to keep asking why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B9F3B31-162D-4B3B-B891-B6A2DB37D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anose="02020603050405020304" pitchFamily="18" charset="0"/>
              </a:defRPr>
            </a:lvl1pPr>
            <a:lvl2pPr marL="742950" indent="-285750" algn="l" eaLnBrk="0" hangingPunct="0">
              <a:spcBef>
                <a:spcPct val="30000"/>
              </a:spcBef>
              <a:defRPr sz="1200">
                <a:solidFill>
                  <a:schemeClr val="tx1"/>
                </a:solidFill>
                <a:latin typeface="Times New Roman" panose="02020603050405020304" pitchFamily="18" charset="0"/>
              </a:defRPr>
            </a:lvl2pPr>
            <a:lvl3pPr marL="1143000" indent="-228600" algn="l" eaLnBrk="0" hangingPunct="0">
              <a:spcBef>
                <a:spcPct val="30000"/>
              </a:spcBef>
              <a:defRPr sz="1200">
                <a:solidFill>
                  <a:schemeClr val="tx1"/>
                </a:solidFill>
                <a:latin typeface="Times New Roman" panose="02020603050405020304" pitchFamily="18" charset="0"/>
              </a:defRPr>
            </a:lvl3pPr>
            <a:lvl4pPr marL="1600200" indent="-228600" algn="l" eaLnBrk="0" hangingPunct="0">
              <a:spcBef>
                <a:spcPct val="30000"/>
              </a:spcBef>
              <a:defRPr sz="1200">
                <a:solidFill>
                  <a:schemeClr val="tx1"/>
                </a:solidFill>
                <a:latin typeface="Times New Roman" panose="02020603050405020304" pitchFamily="18" charset="0"/>
              </a:defRPr>
            </a:lvl4pPr>
            <a:lvl5pPr marL="2057400" indent="-228600" algn="l"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A9DB7E88-872B-42ED-B54F-9895C555C525}" type="slidenum">
              <a:rPr lang="en-US" altLang="en-US"/>
              <a:pPr algn="r">
                <a:spcBef>
                  <a:spcPct val="0"/>
                </a:spcBef>
              </a:pPr>
              <a:t>33</a:t>
            </a:fld>
            <a:endParaRPr lang="en-US" altLang="en-US" dirty="0"/>
          </a:p>
        </p:txBody>
      </p:sp>
      <p:sp>
        <p:nvSpPr>
          <p:cNvPr id="33795" name="Rectangle 2">
            <a:extLst>
              <a:ext uri="{FF2B5EF4-FFF2-40B4-BE49-F238E27FC236}">
                <a16:creationId xmlns:a16="http://schemas.microsoft.com/office/drawing/2014/main" id="{187AFC38-FA4A-4720-A65F-C69CB35098E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47BE67A-560C-427D-8A4D-346A8A244C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can you do to win your managers commitment.  A lot of this comes from what we’ve notice working w/ many companies.  Reduce Risk Reduce Liability Reduce Time needed for Market Reaction Increase Compliance Increase Public Perception. Show them the benefits that can be achieved through P2 planning.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CE108-A82A-4B83-BD01-BFAB41F783AB}" type="slidenum">
              <a:rPr lang="en-US" smtClean="0"/>
              <a:t>34</a:t>
            </a:fld>
            <a:endParaRPr lang="en-US" dirty="0"/>
          </a:p>
        </p:txBody>
      </p:sp>
    </p:spTree>
    <p:extLst>
      <p:ext uri="{BB962C8B-B14F-4D97-AF65-F5344CB8AC3E}">
        <p14:creationId xmlns:p14="http://schemas.microsoft.com/office/powerpoint/2010/main" val="191318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https://en.wikipedia.org/wiki/Global_Reporting_Initiative</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37</a:t>
            </a:fld>
            <a:endParaRPr lang="en-US" altLang="en-US" dirty="0"/>
          </a:p>
        </p:txBody>
      </p:sp>
    </p:spTree>
    <p:extLst>
      <p:ext uri="{BB962C8B-B14F-4D97-AF65-F5344CB8AC3E}">
        <p14:creationId xmlns:p14="http://schemas.microsoft.com/office/powerpoint/2010/main" val="181133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reporting that lines up with GRRI standards will have a larger degree of trust and credibility than standards developed in house. </a:t>
            </a:r>
          </a:p>
          <a:p>
            <a:endParaRPr lang="en-US" dirty="0"/>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38</a:t>
            </a:fld>
            <a:endParaRPr lang="en-US" altLang="en-US" dirty="0"/>
          </a:p>
        </p:txBody>
      </p:sp>
    </p:spTree>
    <p:extLst>
      <p:ext uri="{BB962C8B-B14F-4D97-AF65-F5344CB8AC3E}">
        <p14:creationId xmlns:p14="http://schemas.microsoft.com/office/powerpoint/2010/main" val="51433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off the 2016 GRI 101 revision.   Encourage them to look on-line and get the latest standards. </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40</a:t>
            </a:fld>
            <a:endParaRPr lang="en-US" altLang="en-US" dirty="0"/>
          </a:p>
        </p:txBody>
      </p:sp>
    </p:spTree>
    <p:extLst>
      <p:ext uri="{BB962C8B-B14F-4D97-AF65-F5344CB8AC3E}">
        <p14:creationId xmlns:p14="http://schemas.microsoft.com/office/powerpoint/2010/main" val="414762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 emphasizes stakeholders </a:t>
            </a:r>
            <a:r>
              <a:rPr lang="en-US" dirty="0" err="1"/>
              <a:t>IIt</a:t>
            </a:r>
            <a:r>
              <a:rPr lang="en-US" dirty="0"/>
              <a:t> lays out specific things that have to be addressed (mandatory) for the report to be complete.</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41</a:t>
            </a:fld>
            <a:endParaRPr lang="en-US" altLang="en-US" dirty="0"/>
          </a:p>
        </p:txBody>
      </p:sp>
    </p:spTree>
    <p:extLst>
      <p:ext uri="{BB962C8B-B14F-4D97-AF65-F5344CB8AC3E}">
        <p14:creationId xmlns:p14="http://schemas.microsoft.com/office/powerpoint/2010/main" val="543407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deals with core customers and stakeholders</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42</a:t>
            </a:fld>
            <a:endParaRPr lang="en-US" altLang="en-US" dirty="0"/>
          </a:p>
        </p:txBody>
      </p:sp>
    </p:spTree>
    <p:extLst>
      <p:ext uri="{BB962C8B-B14F-4D97-AF65-F5344CB8AC3E}">
        <p14:creationId xmlns:p14="http://schemas.microsoft.com/office/powerpoint/2010/main" val="350467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3F31E2F-D073-1E9D-76D8-9FCBB5DAAE86}"/>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CB1EF6F5-7D75-EDBB-5CF3-07451A39327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Chemical category examples – arsenic, barium, cadmium compounds, chlorophenols, cyanide compounds, diisocyanates, dioxin and dioxin-like compouns, nicotine and salts, polybrominated biphenyls, polycyclic aromatic compounds, strychnine and salts</a:t>
            </a:r>
          </a:p>
          <a:p>
            <a:r>
              <a:rPr lang="en-US" altLang="en-US" dirty="0"/>
              <a:t>Qualifier examples – dust or fumes – aluminum and zinc; fibrous forms – aluminum oxide; friable – asbestos; aerosols – sulfuric and hydrochloric acid; allotropes – yellow or white phosphorus; manufacturing techniques – isopropyl alcohol by strong acid process or saccharin manufacture, not process or otherwise use; and geographical origins – chromium except chromite ore mined in the Transvaal Region of South Africa and the unreacted ore component of the chromite ore processing residue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group is people who can have an impact on the business.   Often the same. </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43</a:t>
            </a:fld>
            <a:endParaRPr lang="en-US" altLang="en-US" dirty="0"/>
          </a:p>
        </p:txBody>
      </p:sp>
    </p:spTree>
    <p:extLst>
      <p:ext uri="{BB962C8B-B14F-4D97-AF65-F5344CB8AC3E}">
        <p14:creationId xmlns:p14="http://schemas.microsoft.com/office/powerpoint/2010/main" val="4090891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groups that get affected by the organization.</a:t>
            </a:r>
            <a:br>
              <a:rPr lang="en-US" dirty="0"/>
            </a:br>
            <a:br>
              <a:rPr lang="en-US" dirty="0"/>
            </a:br>
            <a:r>
              <a:rPr lang="en-US" dirty="0"/>
              <a:t>Of course both of these are not necessarily one or the other.</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44</a:t>
            </a:fld>
            <a:endParaRPr lang="en-US" altLang="en-US" dirty="0"/>
          </a:p>
        </p:txBody>
      </p:sp>
    </p:spTree>
    <p:extLst>
      <p:ext uri="{BB962C8B-B14F-4D97-AF65-F5344CB8AC3E}">
        <p14:creationId xmlns:p14="http://schemas.microsoft.com/office/powerpoint/2010/main" val="1790397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04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80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https://www.ga-institute.com/storage/press-releases/article/ga-institutes-research-shows-2023-sustainability-reporting-at-record-levels-as-us-public-compani/</a:t>
            </a:r>
          </a:p>
        </p:txBody>
      </p:sp>
      <p:sp>
        <p:nvSpPr>
          <p:cNvPr id="4" name="Slide Number Placeholder 3"/>
          <p:cNvSpPr>
            <a:spLocks noGrp="1"/>
          </p:cNvSpPr>
          <p:nvPr>
            <p:ph type="sldNum" sz="quarter" idx="5"/>
          </p:nvPr>
        </p:nvSpPr>
        <p:spPr/>
        <p:txBody>
          <a:bodyPr/>
          <a:lstStyle/>
          <a:p>
            <a:fld id="{5AA8755B-3086-B841-8682-648B6036F38B}" type="slidenum">
              <a:rPr lang="en-US" smtClean="0"/>
              <a:t>47</a:t>
            </a:fld>
            <a:endParaRPr lang="en-US" dirty="0"/>
          </a:p>
        </p:txBody>
      </p:sp>
    </p:spTree>
    <p:extLst>
      <p:ext uri="{BB962C8B-B14F-4D97-AF65-F5344CB8AC3E}">
        <p14:creationId xmlns:p14="http://schemas.microsoft.com/office/powerpoint/2010/main" val="285119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standard is just a value to measure against.</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50</a:t>
            </a:fld>
            <a:endParaRPr lang="en-US" altLang="en-US" dirty="0"/>
          </a:p>
        </p:txBody>
      </p:sp>
    </p:spTree>
    <p:extLst>
      <p:ext uri="{BB962C8B-B14F-4D97-AF65-F5344CB8AC3E}">
        <p14:creationId xmlns:p14="http://schemas.microsoft.com/office/powerpoint/2010/main" val="313800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 is by far the most popular EMS standard.  But a standard is not the actual thing that is measured.   That would like thinking a yardstick is a football field.  </a:t>
            </a:r>
            <a:br>
              <a:rPr lang="en-US" dirty="0"/>
            </a:br>
            <a:br>
              <a:rPr lang="en-US" dirty="0"/>
            </a:br>
            <a:r>
              <a:rPr lang="en-US" dirty="0"/>
              <a:t>Once you have a system you have a playing field to perform upon.   You can see when you are doing better, worse and see how other teams perform.  You can learn and improve. </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51</a:t>
            </a:fld>
            <a:endParaRPr lang="en-US" altLang="en-US" dirty="0"/>
          </a:p>
        </p:txBody>
      </p:sp>
    </p:spTree>
    <p:extLst>
      <p:ext uri="{BB962C8B-B14F-4D97-AF65-F5344CB8AC3E}">
        <p14:creationId xmlns:p14="http://schemas.microsoft.com/office/powerpoint/2010/main" val="2210388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D520A5D4-8D70-46F2-B940-4209607FA7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AB4C58-E311-4B22-8E9F-5A8F973853B9}" type="slidenum">
              <a:rPr lang="en-US" altLang="en-US"/>
              <a:pPr>
                <a:spcBef>
                  <a:spcPct val="0"/>
                </a:spcBef>
              </a:pPr>
              <a:t>52</a:t>
            </a:fld>
            <a:endParaRPr lang="en-US" altLang="en-US" dirty="0"/>
          </a:p>
        </p:txBody>
      </p:sp>
      <p:sp>
        <p:nvSpPr>
          <p:cNvPr id="12291" name="Rectangle 2">
            <a:extLst>
              <a:ext uri="{FF2B5EF4-FFF2-40B4-BE49-F238E27FC236}">
                <a16:creationId xmlns:a16="http://schemas.microsoft.com/office/drawing/2014/main" id="{036FBD18-6EE0-4EF3-AE01-73ED4C0DD535}"/>
              </a:ext>
            </a:extLst>
          </p:cNvPr>
          <p:cNvSpPr>
            <a:spLocks noGrp="1" noRot="1" noChangeAspect="1" noChangeArrowheads="1" noTextEdit="1"/>
          </p:cNvSpPr>
          <p:nvPr>
            <p:ph type="sldImg"/>
          </p:nvPr>
        </p:nvSpPr>
        <p:spPr>
          <a:xfrm>
            <a:off x="381000" y="685800"/>
            <a:ext cx="6097588" cy="3430588"/>
          </a:xfrm>
          <a:ln/>
        </p:spPr>
      </p:sp>
      <p:sp>
        <p:nvSpPr>
          <p:cNvPr id="12292" name="Rectangle 3">
            <a:extLst>
              <a:ext uri="{FF2B5EF4-FFF2-40B4-BE49-F238E27FC236}">
                <a16:creationId xmlns:a16="http://schemas.microsoft.com/office/drawing/2014/main" id="{9D5DBE33-1429-4351-A319-C70648C1DA3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971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54</a:t>
            </a:fld>
            <a:endParaRPr lang="en-US" altLang="en-US" dirty="0"/>
          </a:p>
        </p:txBody>
      </p:sp>
    </p:spTree>
    <p:extLst>
      <p:ext uri="{BB962C8B-B14F-4D97-AF65-F5344CB8AC3E}">
        <p14:creationId xmlns:p14="http://schemas.microsoft.com/office/powerpoint/2010/main" val="415950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E700FF-51C6-31E8-66AC-101450C6F20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C9245B9D-559A-143B-10BF-747ACFA519A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500"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0EE6823-89ED-8139-5445-991851732E76}"/>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1660FE59-6E70-676D-6F17-131D41692EB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5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look for time, consider what chemicals do to your bottom line</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20</a:t>
            </a:fld>
            <a:endParaRPr lang="en-US" altLang="en-US" dirty="0"/>
          </a:p>
        </p:txBody>
      </p:sp>
    </p:spTree>
    <p:extLst>
      <p:ext uri="{BB962C8B-B14F-4D97-AF65-F5344CB8AC3E}">
        <p14:creationId xmlns:p14="http://schemas.microsoft.com/office/powerpoint/2010/main" val="2652745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slide to know …if you have these look closely</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21</a:t>
            </a:fld>
            <a:endParaRPr lang="en-US" altLang="en-US" dirty="0"/>
          </a:p>
        </p:txBody>
      </p:sp>
    </p:spTree>
    <p:extLst>
      <p:ext uri="{BB962C8B-B14F-4D97-AF65-F5344CB8AC3E}">
        <p14:creationId xmlns:p14="http://schemas.microsoft.com/office/powerpoint/2010/main" val="200382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RCRA requires most of these, and they are examples of visual controls</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22</a:t>
            </a:fld>
            <a:endParaRPr lang="en-US" altLang="en-US" dirty="0"/>
          </a:p>
        </p:txBody>
      </p:sp>
    </p:spTree>
    <p:extLst>
      <p:ext uri="{BB962C8B-B14F-4D97-AF65-F5344CB8AC3E}">
        <p14:creationId xmlns:p14="http://schemas.microsoft.com/office/powerpoint/2010/main" val="128450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questions to ask during a Lean event</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23</a:t>
            </a:fld>
            <a:endParaRPr lang="en-US" altLang="en-US" dirty="0"/>
          </a:p>
        </p:txBody>
      </p:sp>
    </p:spTree>
    <p:extLst>
      <p:ext uri="{BB962C8B-B14F-4D97-AF65-F5344CB8AC3E}">
        <p14:creationId xmlns:p14="http://schemas.microsoft.com/office/powerpoint/2010/main" val="408781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general ideas</a:t>
            </a:r>
          </a:p>
        </p:txBody>
      </p:sp>
      <p:sp>
        <p:nvSpPr>
          <p:cNvPr id="4" name="Slide Number Placeholder 3"/>
          <p:cNvSpPr>
            <a:spLocks noGrp="1"/>
          </p:cNvSpPr>
          <p:nvPr>
            <p:ph type="sldNum" sz="quarter" idx="5"/>
          </p:nvPr>
        </p:nvSpPr>
        <p:spPr/>
        <p:txBody>
          <a:bodyPr/>
          <a:lstStyle/>
          <a:p>
            <a:pPr>
              <a:defRPr/>
            </a:pPr>
            <a:fld id="{A01E1236-D982-49B5-A6B9-4925FB41D454}" type="slidenum">
              <a:rPr lang="en-US" altLang="en-US" smtClean="0"/>
              <a:pPr>
                <a:defRPr/>
              </a:pPr>
              <a:t>24</a:t>
            </a:fld>
            <a:endParaRPr lang="en-US" altLang="en-US" dirty="0"/>
          </a:p>
        </p:txBody>
      </p:sp>
    </p:spTree>
    <p:extLst>
      <p:ext uri="{BB962C8B-B14F-4D97-AF65-F5344CB8AC3E}">
        <p14:creationId xmlns:p14="http://schemas.microsoft.com/office/powerpoint/2010/main" val="256522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1FBA-AA3A-B76C-E344-986BF3258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B77C8-F862-297E-9FC5-A55C05C92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E89C88-3093-1BEC-8FF4-77C21A715C60}"/>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C762826C-2DF4-DA8A-F4B3-27C1BCE931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146113-EB81-D130-D32A-711178F18013}"/>
              </a:ext>
            </a:extLst>
          </p:cNvPr>
          <p:cNvSpPr>
            <a:spLocks noGrp="1"/>
          </p:cNvSpPr>
          <p:nvPr>
            <p:ph type="sldNum" sz="quarter" idx="12"/>
          </p:nvPr>
        </p:nvSpPr>
        <p:spPr/>
        <p:txBody>
          <a:bodyPr/>
          <a:lstStyle/>
          <a:p>
            <a:fld id="{55A15194-86A7-40CD-A4F1-6D4193E89DC2}" type="slidenum">
              <a:rPr lang="en-US" smtClean="0"/>
              <a:t>‹#›</a:t>
            </a:fld>
            <a:endParaRPr lang="en-US" dirty="0"/>
          </a:p>
        </p:txBody>
      </p:sp>
    </p:spTree>
    <p:extLst>
      <p:ext uri="{BB962C8B-B14F-4D97-AF65-F5344CB8AC3E}">
        <p14:creationId xmlns:p14="http://schemas.microsoft.com/office/powerpoint/2010/main" val="6161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831E-5FF8-C9DA-32F0-719BD565F8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0CD76A-2C73-EDDD-6505-A72CDD489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80FB1-CADE-DAC6-C761-1E6E8F1EE3FB}"/>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8D0CE661-12B5-15B3-4A5F-6434E22CB3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E1E1B2-92EA-2967-2E75-5817D771B0AE}"/>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7" name="Picture 6">
            <a:extLst>
              <a:ext uri="{FF2B5EF4-FFF2-40B4-BE49-F238E27FC236}">
                <a16:creationId xmlns:a16="http://schemas.microsoft.com/office/drawing/2014/main" id="{AA61D44A-416A-AFDA-C17D-5273BB98F9B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158829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D70908-99A3-3F80-A7A8-DB5EA9E2E8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930A42-359C-010E-6ECC-92428E7F5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9508B-3649-ACDC-FC2D-428329E68521}"/>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A54BA824-02EC-EC41-38BA-F5B5670F5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EDB6-F378-48C8-C037-65736FE3024F}"/>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7" name="Picture 6">
            <a:extLst>
              <a:ext uri="{FF2B5EF4-FFF2-40B4-BE49-F238E27FC236}">
                <a16:creationId xmlns:a16="http://schemas.microsoft.com/office/drawing/2014/main" id="{0B763945-02A5-E0C9-1543-83A9B6ED74C3}"/>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338732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09600" y="1371601"/>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title"/>
          </p:nvPr>
        </p:nvSpPr>
        <p:spPr bwMode="auto">
          <a:xfrm>
            <a:off x="0" y="-1"/>
            <a:ext cx="12192000" cy="99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endParaRPr lang="en-US" altLang="en-US" dirty="0"/>
          </a:p>
        </p:txBody>
      </p:sp>
      <p:sp>
        <p:nvSpPr>
          <p:cNvPr id="4" name="Rectangle 4"/>
          <p:cNvSpPr>
            <a:spLocks noGrp="1" noChangeArrowheads="1"/>
          </p:cNvSpPr>
          <p:nvPr>
            <p:ph type="dt" sz="half" idx="14"/>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6"/>
          </p:nvPr>
        </p:nvSpPr>
        <p:spPr>
          <a:ln/>
        </p:spPr>
        <p:txBody>
          <a:bodyPr/>
          <a:lstStyle>
            <a:lvl1pPr>
              <a:defRPr/>
            </a:lvl1pPr>
          </a:lstStyle>
          <a:p>
            <a:pPr>
              <a:defRPr/>
            </a:pPr>
            <a:fld id="{A4AA507C-D2A3-4675-8F7D-BAEDA340D22D}" type="slidenum">
              <a:rPr lang="en-US" altLang="en-US"/>
              <a:pPr>
                <a:defRPr/>
              </a:pPr>
              <a:t>‹#›</a:t>
            </a:fld>
            <a:endParaRPr lang="en-US" altLang="en-US" dirty="0"/>
          </a:p>
        </p:txBody>
      </p:sp>
    </p:spTree>
    <p:extLst>
      <p:ext uri="{BB962C8B-B14F-4D97-AF65-F5344CB8AC3E}">
        <p14:creationId xmlns:p14="http://schemas.microsoft.com/office/powerpoint/2010/main" val="80544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est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dirty="0"/>
          </a:p>
        </p:txBody>
      </p:sp>
      <p:sp>
        <p:nvSpPr>
          <p:cNvPr id="7" name="Text Placeholder 6"/>
          <p:cNvSpPr>
            <a:spLocks noGrp="1"/>
          </p:cNvSpPr>
          <p:nvPr>
            <p:ph type="body" sz="quarter" idx="13"/>
          </p:nvPr>
        </p:nvSpPr>
        <p:spPr>
          <a:xfrm>
            <a:off x="711200" y="1447800"/>
            <a:ext cx="10769600" cy="838200"/>
          </a:xfrm>
        </p:spPr>
        <p:txBody>
          <a:bodyPr/>
          <a:lstStyle>
            <a:lvl1pPr algn="ctr">
              <a:defRPr/>
            </a:lvl1pPr>
          </a:lstStyle>
          <a:p>
            <a:pPr lvl="0"/>
            <a:r>
              <a:rPr lang="en-US"/>
              <a:t>Edit Master text styles</a:t>
            </a:r>
          </a:p>
        </p:txBody>
      </p:sp>
      <p:sp>
        <p:nvSpPr>
          <p:cNvPr id="8" name="Text Placeholder 7"/>
          <p:cNvSpPr>
            <a:spLocks noGrp="1"/>
          </p:cNvSpPr>
          <p:nvPr>
            <p:ph type="body" sz="quarter" idx="14"/>
          </p:nvPr>
        </p:nvSpPr>
        <p:spPr>
          <a:xfrm>
            <a:off x="711200" y="2362200"/>
            <a:ext cx="10769600" cy="3657600"/>
          </a:xfrm>
        </p:spPr>
        <p:txBody>
          <a:bodyPr/>
          <a:lstStyle>
            <a:lvl1pPr marL="514350" indent="-514350">
              <a:buFont typeface="+mj-lt"/>
              <a:buAutoNum type="arabicPeriod"/>
              <a:defRPr sz="2800"/>
            </a:lvl1pPr>
            <a:lvl2pPr marL="971550" indent="-514350">
              <a:buFont typeface="+mj-lt"/>
              <a:buAutoNum type="alphaUcPeriod"/>
              <a:defRPr sz="2400"/>
            </a:lvl2pPr>
            <a:lvl3pPr marL="1371600" indent="-457200">
              <a:buFont typeface="+mj-lt"/>
              <a:buAutoNum type="romanLcPeriod"/>
              <a:defRPr sz="2000"/>
            </a:lvl3pPr>
            <a:lvl4pPr marL="1828800" indent="-457200">
              <a:buFont typeface="+mj-lt"/>
              <a:buAutoNum type="arabicParenR"/>
              <a:defRPr sz="1800"/>
            </a:lvl4pPr>
            <a:lvl5pPr marL="2286000" indent="-457200">
              <a:buFont typeface="+mj-lt"/>
              <a:buAutoNum type="alphaLcParen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5"/>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7"/>
          </p:nvPr>
        </p:nvSpPr>
        <p:spPr>
          <a:ln/>
        </p:spPr>
        <p:txBody>
          <a:bodyPr/>
          <a:lstStyle>
            <a:lvl1pPr>
              <a:defRPr/>
            </a:lvl1pPr>
          </a:lstStyle>
          <a:p>
            <a:pPr>
              <a:defRPr/>
            </a:pPr>
            <a:fld id="{0A4F9B89-7557-4585-BA4F-400B5A43BD45}" type="slidenum">
              <a:rPr lang="en-US" altLang="en-US"/>
              <a:pPr>
                <a:defRPr/>
              </a:pPr>
              <a:t>‹#›</a:t>
            </a:fld>
            <a:endParaRPr lang="en-US" altLang="en-US" dirty="0"/>
          </a:p>
        </p:txBody>
      </p:sp>
    </p:spTree>
    <p:extLst>
      <p:ext uri="{BB962C8B-B14F-4D97-AF65-F5344CB8AC3E}">
        <p14:creationId xmlns:p14="http://schemas.microsoft.com/office/powerpoint/2010/main" val="396117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C91C80-E4B5-DEC0-9FFE-ECDA39BA67E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95357" y="168459"/>
            <a:ext cx="10448476" cy="6858000"/>
          </a:xfrm>
          <a:prstGeom prst="rect">
            <a:avLst/>
          </a:prstGeom>
        </p:spPr>
      </p:pic>
      <p:sp>
        <p:nvSpPr>
          <p:cNvPr id="2" name="Title 1">
            <a:extLst>
              <a:ext uri="{FF2B5EF4-FFF2-40B4-BE49-F238E27FC236}">
                <a16:creationId xmlns:a16="http://schemas.microsoft.com/office/drawing/2014/main" id="{E1CBE4C2-18EB-FB5B-573F-4958D553ACFF}"/>
              </a:ext>
            </a:extLst>
          </p:cNvPr>
          <p:cNvSpPr>
            <a:spLocks noGrp="1"/>
          </p:cNvSpPr>
          <p:nvPr>
            <p:ph type="title"/>
          </p:nvPr>
        </p:nvSpPr>
        <p:spPr>
          <a:xfrm>
            <a:off x="275167" y="7559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7C54038-1397-9682-8DDF-AA9B9178FFD9}"/>
              </a:ext>
            </a:extLst>
          </p:cNvPr>
          <p:cNvSpPr>
            <a:spLocks noGrp="1"/>
          </p:cNvSpPr>
          <p:nvPr>
            <p:ph idx="1"/>
          </p:nvPr>
        </p:nvSpPr>
        <p:spPr>
          <a:xfrm>
            <a:off x="275167" y="160244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5D88E-EDF8-DD18-A9C4-ADBC184027AD}"/>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202BA0C6-6C57-415D-A795-30F415E4AD09}"/>
              </a:ext>
            </a:extLst>
          </p:cNvPr>
          <p:cNvSpPr>
            <a:spLocks noGrp="1"/>
          </p:cNvSpPr>
          <p:nvPr>
            <p:ph type="ftr" sz="quarter" idx="11"/>
          </p:nvPr>
        </p:nvSpPr>
        <p:spPr/>
        <p:txBody>
          <a:bodyPr/>
          <a:lstStyle/>
          <a:p>
            <a:r>
              <a:rPr lang="en-US" dirty="0"/>
              <a:t>Thomas Vinson – ViEW LLC Presenting</a:t>
            </a:r>
          </a:p>
        </p:txBody>
      </p:sp>
      <p:sp>
        <p:nvSpPr>
          <p:cNvPr id="6" name="Slide Number Placeholder 5">
            <a:extLst>
              <a:ext uri="{FF2B5EF4-FFF2-40B4-BE49-F238E27FC236}">
                <a16:creationId xmlns:a16="http://schemas.microsoft.com/office/drawing/2014/main" id="{1EACF5B1-35BE-B348-D3D2-38FFC8A1C292}"/>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7" name="Picture 6">
            <a:extLst>
              <a:ext uri="{FF2B5EF4-FFF2-40B4-BE49-F238E27FC236}">
                <a16:creationId xmlns:a16="http://schemas.microsoft.com/office/drawing/2014/main" id="{84113D13-0082-DB61-0318-9CB4BE8FAC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370" y="6060598"/>
            <a:ext cx="3402634" cy="591503"/>
          </a:xfrm>
          <a:prstGeom prst="rect">
            <a:avLst/>
          </a:prstGeom>
        </p:spPr>
      </p:pic>
      <p:pic>
        <p:nvPicPr>
          <p:cNvPr id="8" name="Picture 7">
            <a:extLst>
              <a:ext uri="{FF2B5EF4-FFF2-40B4-BE49-F238E27FC236}">
                <a16:creationId xmlns:a16="http://schemas.microsoft.com/office/drawing/2014/main" id="{11BED31F-E8AE-2DC4-C030-594DC163E8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21581" y="6023157"/>
            <a:ext cx="666384" cy="666384"/>
          </a:xfrm>
          <a:prstGeom prst="rect">
            <a:avLst/>
          </a:prstGeom>
        </p:spPr>
      </p:pic>
      <p:pic>
        <p:nvPicPr>
          <p:cNvPr id="1026" name="Picture 2" descr="UTA Division for Enterprise Development - Environmental Training Institute ( ETI) - We provide Face-to-Face, Online, and Self-Paced training in  Environmental Regulations, Management, Sustainability, and ESG. | LinkedIn">
            <a:extLst>
              <a:ext uri="{FF2B5EF4-FFF2-40B4-BE49-F238E27FC236}">
                <a16:creationId xmlns:a16="http://schemas.microsoft.com/office/drawing/2014/main" id="{7E86D5A4-8BDD-E669-ABA7-2CD531AD34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167" y="6016599"/>
            <a:ext cx="3183468" cy="79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9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929B-3312-9021-D51A-995002BF3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967F4A-D34D-DC19-3BC0-76BA335B6D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7198D-B16F-3332-CA82-8BC313EB24FE}"/>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49767A16-CABA-C412-9EFD-A3B75E77D3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B4688B-1D80-925D-F5D2-D7DA9D2231B1}"/>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7" name="Picture 6">
            <a:extLst>
              <a:ext uri="{FF2B5EF4-FFF2-40B4-BE49-F238E27FC236}">
                <a16:creationId xmlns:a16="http://schemas.microsoft.com/office/drawing/2014/main" id="{87438C3A-162A-73C6-AF52-64A16722416B}"/>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294871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3EF0-DF9F-1DEE-E67F-D8C3AA826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183F9-4F8A-3179-B562-B5CDE07333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602C6-AD81-315B-010A-DC641DA55A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256406-6A2F-3525-0938-BF21E8A7E331}"/>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6" name="Footer Placeholder 5">
            <a:extLst>
              <a:ext uri="{FF2B5EF4-FFF2-40B4-BE49-F238E27FC236}">
                <a16:creationId xmlns:a16="http://schemas.microsoft.com/office/drawing/2014/main" id="{7BB92CD0-B668-C7F2-9F69-247BD0A896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FD0E2F-B79F-01ED-4623-E03A1FF3501C}"/>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8" name="Picture 7">
            <a:extLst>
              <a:ext uri="{FF2B5EF4-FFF2-40B4-BE49-F238E27FC236}">
                <a16:creationId xmlns:a16="http://schemas.microsoft.com/office/drawing/2014/main" id="{EEE08E95-731E-A8CD-A50A-42F8F6C90013}"/>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274095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5AB4-AEE1-F41C-D224-243004E0AA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846C99-A52B-35E5-FC71-37288DC51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C839B-3FFF-77AE-9800-8309BA60C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7AF4-0A2D-FB42-657C-69C24649D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01B607-EF41-B109-8FE5-21C3BF3891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ED9AE-9029-9B79-4A11-A3058CF74701}"/>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8" name="Footer Placeholder 7">
            <a:extLst>
              <a:ext uri="{FF2B5EF4-FFF2-40B4-BE49-F238E27FC236}">
                <a16:creationId xmlns:a16="http://schemas.microsoft.com/office/drawing/2014/main" id="{EF2AC6B3-7A27-2F60-056C-EACAAAB8D7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3CE2C81-C0D6-29ED-E53E-130E139B1F7A}"/>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10" name="Picture 9">
            <a:extLst>
              <a:ext uri="{FF2B5EF4-FFF2-40B4-BE49-F238E27FC236}">
                <a16:creationId xmlns:a16="http://schemas.microsoft.com/office/drawing/2014/main" id="{603A0A3D-5A10-730F-9BE0-E4D2E8BE8C1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1825251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34B8-B141-2D94-1944-C7572CB506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4BF7EB-3A59-5109-264F-9BE87D8F14AE}"/>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4" name="Footer Placeholder 3">
            <a:extLst>
              <a:ext uri="{FF2B5EF4-FFF2-40B4-BE49-F238E27FC236}">
                <a16:creationId xmlns:a16="http://schemas.microsoft.com/office/drawing/2014/main" id="{2F3E46AE-1521-AF4E-7555-EB3B0C6688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98BF254-B9AF-58E4-468C-2C4D2E54BA90}"/>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6" name="Picture 5">
            <a:extLst>
              <a:ext uri="{FF2B5EF4-FFF2-40B4-BE49-F238E27FC236}">
                <a16:creationId xmlns:a16="http://schemas.microsoft.com/office/drawing/2014/main" id="{71980C7E-0B18-1102-69D1-114223DCBE7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316587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C595FC-F1AB-3B55-0166-E0333447711A}"/>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3" name="Footer Placeholder 2">
            <a:extLst>
              <a:ext uri="{FF2B5EF4-FFF2-40B4-BE49-F238E27FC236}">
                <a16:creationId xmlns:a16="http://schemas.microsoft.com/office/drawing/2014/main" id="{112A1009-6F47-163D-80DE-C43DFE0D4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FFB2F9A-EE4C-C399-CC6A-6F6E40CA5118}"/>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5" name="Picture 4">
            <a:extLst>
              <a:ext uri="{FF2B5EF4-FFF2-40B4-BE49-F238E27FC236}">
                <a16:creationId xmlns:a16="http://schemas.microsoft.com/office/drawing/2014/main" id="{5756C4A5-780E-462B-9913-371D9F9ADE1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196990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CEFB-048F-3ED9-2F4A-1F759DEF3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56220A-D4D2-D36F-50FA-F343C4F16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83BBE-418E-82AD-AF8D-AA3838A84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27352-3A0F-6458-105A-DC79D775DDF4}"/>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6" name="Footer Placeholder 5">
            <a:extLst>
              <a:ext uri="{FF2B5EF4-FFF2-40B4-BE49-F238E27FC236}">
                <a16:creationId xmlns:a16="http://schemas.microsoft.com/office/drawing/2014/main" id="{C3EA6EEF-671F-E3D5-28AF-EF23E4996B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9F8095-EB8D-5F90-5DC0-B7AA258D3D9F}"/>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8" name="Picture 7">
            <a:extLst>
              <a:ext uri="{FF2B5EF4-FFF2-40B4-BE49-F238E27FC236}">
                <a16:creationId xmlns:a16="http://schemas.microsoft.com/office/drawing/2014/main" id="{224BAC65-C70F-931E-9EF0-F2EB6EF2502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2453178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0EFA-71B4-4E17-2F57-6E9B22461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5F99-BC8B-AC33-8369-71241A72ED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076E29-99D4-C667-39A6-3BE59C60D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FD3F-38EC-E6EA-33A9-D4BCFEECEDDF}"/>
              </a:ext>
            </a:extLst>
          </p:cNvPr>
          <p:cNvSpPr>
            <a:spLocks noGrp="1"/>
          </p:cNvSpPr>
          <p:nvPr>
            <p:ph type="dt" sz="half" idx="10"/>
          </p:nvPr>
        </p:nvSpPr>
        <p:spPr/>
        <p:txBody>
          <a:bodyPr/>
          <a:lstStyle/>
          <a:p>
            <a:fld id="{88C09632-CC57-4363-9082-B8813EE40C03}" type="datetimeFigureOut">
              <a:rPr lang="en-US" smtClean="0"/>
              <a:t>9/4/2025</a:t>
            </a:fld>
            <a:endParaRPr lang="en-US" dirty="0"/>
          </a:p>
        </p:txBody>
      </p:sp>
      <p:sp>
        <p:nvSpPr>
          <p:cNvPr id="6" name="Footer Placeholder 5">
            <a:extLst>
              <a:ext uri="{FF2B5EF4-FFF2-40B4-BE49-F238E27FC236}">
                <a16:creationId xmlns:a16="http://schemas.microsoft.com/office/drawing/2014/main" id="{2872EA71-B7A3-EFD3-74A0-49C593C19C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F3AC39-8784-8836-0699-0CA529E32049}"/>
              </a:ext>
            </a:extLst>
          </p:cNvPr>
          <p:cNvSpPr>
            <a:spLocks noGrp="1"/>
          </p:cNvSpPr>
          <p:nvPr>
            <p:ph type="sldNum" sz="quarter" idx="12"/>
          </p:nvPr>
        </p:nvSpPr>
        <p:spPr/>
        <p:txBody>
          <a:bodyPr/>
          <a:lstStyle/>
          <a:p>
            <a:fld id="{55A15194-86A7-40CD-A4F1-6D4193E89DC2}" type="slidenum">
              <a:rPr lang="en-US" smtClean="0"/>
              <a:t>‹#›</a:t>
            </a:fld>
            <a:endParaRPr lang="en-US" dirty="0"/>
          </a:p>
        </p:txBody>
      </p:sp>
      <p:pic>
        <p:nvPicPr>
          <p:cNvPr id="8" name="Picture 7">
            <a:extLst>
              <a:ext uri="{FF2B5EF4-FFF2-40B4-BE49-F238E27FC236}">
                <a16:creationId xmlns:a16="http://schemas.microsoft.com/office/drawing/2014/main" id="{9BDC324F-4B71-F999-DF00-E1F7A1F0D55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spTree>
    <p:extLst>
      <p:ext uri="{BB962C8B-B14F-4D97-AF65-F5344CB8AC3E}">
        <p14:creationId xmlns:p14="http://schemas.microsoft.com/office/powerpoint/2010/main" val="415802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8F4A8B-23DB-74E9-CB51-52CEC3CF7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8AA3F-EBE4-B4A9-40A2-E7D44D99E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8955C-8F52-BEC8-06DF-3E860B27E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09632-CC57-4363-9082-B8813EE40C03}" type="datetimeFigureOut">
              <a:rPr lang="en-US" smtClean="0"/>
              <a:t>9/4/2025</a:t>
            </a:fld>
            <a:endParaRPr lang="en-US" dirty="0"/>
          </a:p>
        </p:txBody>
      </p:sp>
      <p:sp>
        <p:nvSpPr>
          <p:cNvPr id="5" name="Footer Placeholder 4">
            <a:extLst>
              <a:ext uri="{FF2B5EF4-FFF2-40B4-BE49-F238E27FC236}">
                <a16:creationId xmlns:a16="http://schemas.microsoft.com/office/drawing/2014/main" id="{E670BE66-8CF2-EC8F-AF1E-2B9D3F9DB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B0586B4-96F6-3618-5A33-70DAA0467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15194-86A7-40CD-A4F1-6D4193E89DC2}" type="slidenum">
              <a:rPr lang="en-US" smtClean="0"/>
              <a:t>‹#›</a:t>
            </a:fld>
            <a:endParaRPr lang="en-US" dirty="0"/>
          </a:p>
        </p:txBody>
      </p:sp>
    </p:spTree>
    <p:extLst>
      <p:ext uri="{BB962C8B-B14F-4D97-AF65-F5344CB8AC3E}">
        <p14:creationId xmlns:p14="http://schemas.microsoft.com/office/powerpoint/2010/main" val="161565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epa.gov/toxics-release-inventory-tri-program/electronic-submission-tri-reporting-form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uri.org/tool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hyperlink" Target="https://www.mckinsey.com/featured-insights/mckinsey-on-books/impacting-audiences-across-the-globe-ceo-excellence-revisited"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globalreporting.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pa.gov/epcra/what-epcr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hyperlink" Target="https://guideme.epa.gov/ords/guideme_ext/f?p=guideme:home" TargetMode="External"/><Relationship Id="rId2" Type="http://schemas.openxmlformats.org/officeDocument/2006/relationships/hyperlink" Target="mailto:acosta.gerardo@epa.gov" TargetMode="External"/><Relationship Id="rId1" Type="http://schemas.openxmlformats.org/officeDocument/2006/relationships/slideLayout" Target="../slideLayouts/slideLayout2.xml"/><Relationship Id="rId5" Type="http://schemas.openxmlformats.org/officeDocument/2006/relationships/hyperlink" Target="http://www.epa.gov/tri/index.htm" TargetMode="External"/><Relationship Id="rId4" Type="http://schemas.openxmlformats.org/officeDocument/2006/relationships/hyperlink" Target="https://cdx.epa.gov/contac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epa.gov/toxics-release-inventory-tri-program/tri-covered-industry-sector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7856C-803A-663A-204E-976C9D33D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524" y="0"/>
            <a:ext cx="10448476" cy="6858000"/>
          </a:xfrm>
          <a:prstGeom prst="rect">
            <a:avLst/>
          </a:prstGeom>
        </p:spPr>
      </p:pic>
      <p:pic>
        <p:nvPicPr>
          <p:cNvPr id="5" name="Picture 4">
            <a:extLst>
              <a:ext uri="{FF2B5EF4-FFF2-40B4-BE49-F238E27FC236}">
                <a16:creationId xmlns:a16="http://schemas.microsoft.com/office/drawing/2014/main" id="{2D216FD4-5EFF-D81D-4451-BBAA19C58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97" y="379390"/>
            <a:ext cx="8714250" cy="1514859"/>
          </a:xfrm>
          <a:prstGeom prst="rect">
            <a:avLst/>
          </a:prstGeom>
        </p:spPr>
      </p:pic>
      <p:pic>
        <p:nvPicPr>
          <p:cNvPr id="6" name="Picture 5">
            <a:extLst>
              <a:ext uri="{FF2B5EF4-FFF2-40B4-BE49-F238E27FC236}">
                <a16:creationId xmlns:a16="http://schemas.microsoft.com/office/drawing/2014/main" id="{2A252EFD-81F3-06CE-9155-75307EF03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34" y="5184465"/>
            <a:ext cx="1318901" cy="1318901"/>
          </a:xfrm>
          <a:prstGeom prst="rect">
            <a:avLst/>
          </a:prstGeom>
        </p:spPr>
      </p:pic>
      <p:sp>
        <p:nvSpPr>
          <p:cNvPr id="2" name="Title 1">
            <a:extLst>
              <a:ext uri="{FF2B5EF4-FFF2-40B4-BE49-F238E27FC236}">
                <a16:creationId xmlns:a16="http://schemas.microsoft.com/office/drawing/2014/main" id="{E2B77907-DD7E-C84A-3ABA-AAF8B6300DC7}"/>
              </a:ext>
            </a:extLst>
          </p:cNvPr>
          <p:cNvSpPr>
            <a:spLocks noGrp="1"/>
          </p:cNvSpPr>
          <p:nvPr>
            <p:ph type="ctrTitle"/>
          </p:nvPr>
        </p:nvSpPr>
        <p:spPr>
          <a:xfrm>
            <a:off x="252761" y="1041400"/>
            <a:ext cx="9144000" cy="2387600"/>
          </a:xfrm>
        </p:spPr>
        <p:txBody>
          <a:bodyPr/>
          <a:lstStyle/>
          <a:p>
            <a:r>
              <a:rPr lang="en-US" dirty="0"/>
              <a:t>Toxics Release Inventory</a:t>
            </a:r>
          </a:p>
        </p:txBody>
      </p:sp>
      <p:sp>
        <p:nvSpPr>
          <p:cNvPr id="3" name="Subtitle 2">
            <a:extLst>
              <a:ext uri="{FF2B5EF4-FFF2-40B4-BE49-F238E27FC236}">
                <a16:creationId xmlns:a16="http://schemas.microsoft.com/office/drawing/2014/main" id="{00389FAA-499E-0E2D-14F9-A53AEEC8CC81}"/>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4D9C6ACC-A5B2-CDC0-AE8F-E03DF3269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270" y="6038214"/>
            <a:ext cx="3402634" cy="591503"/>
          </a:xfrm>
          <a:prstGeom prst="rect">
            <a:avLst/>
          </a:prstGeom>
        </p:spPr>
      </p:pic>
      <p:pic>
        <p:nvPicPr>
          <p:cNvPr id="8" name="Picture 7">
            <a:extLst>
              <a:ext uri="{FF2B5EF4-FFF2-40B4-BE49-F238E27FC236}">
                <a16:creationId xmlns:a16="http://schemas.microsoft.com/office/drawing/2014/main" id="{870FF618-BE7F-7507-88E7-05B46ABE9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481" y="6000773"/>
            <a:ext cx="666384" cy="666384"/>
          </a:xfrm>
          <a:prstGeom prst="rect">
            <a:avLst/>
          </a:prstGeom>
        </p:spPr>
      </p:pic>
    </p:spTree>
    <p:extLst>
      <p:ext uri="{BB962C8B-B14F-4D97-AF65-F5344CB8AC3E}">
        <p14:creationId xmlns:p14="http://schemas.microsoft.com/office/powerpoint/2010/main" val="207242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C9B8ED2-87BC-31CD-3D6B-385CC034332F}"/>
              </a:ext>
            </a:extLst>
          </p:cNvPr>
          <p:cNvSpPr>
            <a:spLocks noGrp="1" noChangeArrowheads="1"/>
          </p:cNvSpPr>
          <p:nvPr>
            <p:ph type="title"/>
          </p:nvPr>
        </p:nvSpPr>
        <p:spPr>
          <a:xfrm>
            <a:off x="564995" y="315951"/>
            <a:ext cx="8229600" cy="1143000"/>
          </a:xfrm>
        </p:spPr>
        <p:txBody>
          <a:bodyPr/>
          <a:lstStyle/>
          <a:p>
            <a:pPr eaLnBrk="1" hangingPunct="1"/>
            <a:r>
              <a:rPr lang="en-US" altLang="en-US" b="1" dirty="0"/>
              <a:t>Reported Chemicals</a:t>
            </a:r>
          </a:p>
        </p:txBody>
      </p:sp>
      <p:sp>
        <p:nvSpPr>
          <p:cNvPr id="13315" name="Rectangle 3">
            <a:extLst>
              <a:ext uri="{FF2B5EF4-FFF2-40B4-BE49-F238E27FC236}">
                <a16:creationId xmlns:a16="http://schemas.microsoft.com/office/drawing/2014/main" id="{4141BC62-C117-9644-388E-3388CA9870FB}"/>
              </a:ext>
            </a:extLst>
          </p:cNvPr>
          <p:cNvSpPr>
            <a:spLocks noGrp="1" noChangeArrowheads="1"/>
          </p:cNvSpPr>
          <p:nvPr>
            <p:ph idx="1"/>
          </p:nvPr>
        </p:nvSpPr>
        <p:spPr>
          <a:xfrm>
            <a:off x="706244" y="1267522"/>
            <a:ext cx="7848600" cy="4419600"/>
          </a:xfrm>
        </p:spPr>
        <p:txBody>
          <a:bodyPr>
            <a:normAutofit fontScale="92500" lnSpcReduction="10000"/>
          </a:bodyPr>
          <a:lstStyle/>
          <a:p>
            <a:pPr marL="0" indent="0">
              <a:buClr>
                <a:schemeClr val="tx1"/>
              </a:buClr>
              <a:buNone/>
              <a:defRPr/>
            </a:pPr>
            <a:endParaRPr lang="en-US" altLang="en-US" sz="2400" dirty="0"/>
          </a:p>
          <a:p>
            <a:pPr eaLnBrk="1" hangingPunct="1">
              <a:lnSpc>
                <a:spcPct val="90000"/>
              </a:lnSpc>
              <a:buClr>
                <a:schemeClr val="tx1"/>
              </a:buClr>
              <a:defRPr/>
            </a:pPr>
            <a:r>
              <a:rPr lang="en-US" altLang="en-US" sz="2400" dirty="0"/>
              <a:t>799 individual chemicals and 33 chemical    categories</a:t>
            </a:r>
          </a:p>
          <a:p>
            <a:pPr lvl="1">
              <a:buClr>
                <a:schemeClr val="tx1"/>
              </a:buClr>
              <a:defRPr/>
            </a:pPr>
            <a:r>
              <a:rPr lang="en-US" altLang="en-US" sz="2000" dirty="0"/>
              <a:t>List changes as new data on toxicity emerges.</a:t>
            </a:r>
          </a:p>
          <a:p>
            <a:pPr eaLnBrk="1" hangingPunct="1">
              <a:lnSpc>
                <a:spcPct val="90000"/>
              </a:lnSpc>
              <a:buClr>
                <a:schemeClr val="tx1"/>
              </a:buClr>
              <a:defRPr/>
            </a:pPr>
            <a:r>
              <a:rPr lang="en-US" altLang="en-US" sz="2400" dirty="0"/>
              <a:t>Some chemical and chemical categories are classified as </a:t>
            </a:r>
            <a:r>
              <a:rPr lang="en-US" altLang="en-US" sz="2400" b="1" dirty="0"/>
              <a:t>Persistent Bioaccumulative Toxic (PBT) </a:t>
            </a:r>
            <a:r>
              <a:rPr lang="en-US" altLang="en-US" sz="2400" dirty="0"/>
              <a:t>chemicals and have                                                                different reporting requirements. </a:t>
            </a:r>
          </a:p>
          <a:p>
            <a:pPr eaLnBrk="1" hangingPunct="1">
              <a:lnSpc>
                <a:spcPct val="90000"/>
              </a:lnSpc>
              <a:buClr>
                <a:schemeClr val="tx1"/>
              </a:buClr>
              <a:defRPr/>
            </a:pPr>
            <a:r>
              <a:rPr lang="en-US" altLang="en-US" sz="2400" dirty="0"/>
              <a:t>Qualifiers are applied to some chemicals and chemical categories to account for physical forms</a:t>
            </a:r>
          </a:p>
          <a:p>
            <a:pPr lvl="1">
              <a:buClr>
                <a:schemeClr val="tx1"/>
              </a:buClr>
              <a:defRPr/>
            </a:pPr>
            <a:r>
              <a:rPr lang="en-US" altLang="en-US" sz="2000" dirty="0"/>
              <a:t>dust, fumes, </a:t>
            </a:r>
          </a:p>
          <a:p>
            <a:pPr lvl="1">
              <a:buClr>
                <a:schemeClr val="tx1"/>
              </a:buClr>
              <a:defRPr/>
            </a:pPr>
            <a:r>
              <a:rPr lang="en-US" altLang="en-US" sz="2000" dirty="0"/>
              <a:t>fibrous forms, </a:t>
            </a:r>
          </a:p>
          <a:p>
            <a:pPr lvl="1">
              <a:buClr>
                <a:schemeClr val="tx1"/>
              </a:buClr>
              <a:defRPr/>
            </a:pPr>
            <a:r>
              <a:rPr lang="en-US" altLang="en-US" sz="2000" dirty="0"/>
              <a:t>friable materials, </a:t>
            </a:r>
          </a:p>
          <a:p>
            <a:pPr lvl="1">
              <a:buClr>
                <a:schemeClr val="tx1"/>
              </a:buClr>
              <a:defRPr/>
            </a:pPr>
            <a:r>
              <a:rPr lang="en-US" altLang="en-US" sz="2000" dirty="0"/>
              <a:t>aerosols, </a:t>
            </a:r>
          </a:p>
          <a:p>
            <a:pPr lvl="1">
              <a:buClr>
                <a:schemeClr val="tx1"/>
              </a:buClr>
              <a:defRPr/>
            </a:pPr>
            <a:r>
              <a:rPr lang="en-US" altLang="en-US" sz="2000" dirty="0"/>
              <a:t>Etc.…</a:t>
            </a:r>
            <a:endParaRPr lang="en-US" altLang="en-US" sz="2400" dirty="0"/>
          </a:p>
          <a:p>
            <a:pPr marL="0" indent="0">
              <a:buClr>
                <a:schemeClr val="tx1"/>
              </a:buClr>
              <a:buNone/>
              <a:defRPr/>
            </a:pPr>
            <a:endParaRPr lang="en-US" altLang="en-US" sz="2400" dirty="0"/>
          </a:p>
          <a:p>
            <a:pPr marL="0" indent="0">
              <a:buClr>
                <a:schemeClr val="tx1"/>
              </a:buClr>
              <a:buNone/>
              <a:defRPr/>
            </a:pPr>
            <a:endParaRPr lang="en-US" altLang="en-US" sz="24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5D98E-B0CA-9D7E-27FB-830C05E4A4F4}"/>
              </a:ext>
            </a:extLst>
          </p:cNvPr>
          <p:cNvSpPr txBox="1"/>
          <p:nvPr/>
        </p:nvSpPr>
        <p:spPr>
          <a:xfrm>
            <a:off x="2362200" y="2438400"/>
            <a:ext cx="7620000" cy="1016000"/>
          </a:xfrm>
          <a:prstGeom prst="rect">
            <a:avLst/>
          </a:prstGeom>
          <a:noFill/>
        </p:spPr>
        <p:txBody>
          <a:bodyPr>
            <a:spAutoFit/>
          </a:bodyPr>
          <a:lstStyle/>
          <a:p>
            <a:pPr algn="ctr">
              <a:defRPr/>
            </a:pPr>
            <a:r>
              <a:rPr lang="en-US" sz="6000" dirty="0">
                <a:latin typeface="+mj-lt"/>
              </a:rPr>
              <a:t>TRI Reporting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D1FE5DD-804A-02F3-7890-C2719D406D8B}"/>
              </a:ext>
            </a:extLst>
          </p:cNvPr>
          <p:cNvSpPr>
            <a:spLocks noGrp="1" noChangeArrowheads="1"/>
          </p:cNvSpPr>
          <p:nvPr>
            <p:ph type="title"/>
          </p:nvPr>
        </p:nvSpPr>
        <p:spPr>
          <a:xfrm>
            <a:off x="553844" y="0"/>
            <a:ext cx="10515600" cy="1325563"/>
          </a:xfrm>
        </p:spPr>
        <p:txBody>
          <a:bodyPr/>
          <a:lstStyle/>
          <a:p>
            <a:pPr eaLnBrk="1" hangingPunct="1"/>
            <a:r>
              <a:rPr lang="en-US" altLang="en-US" b="1" dirty="0">
                <a:latin typeface="+mn-lt"/>
              </a:rPr>
              <a:t>Reporting Criteria</a:t>
            </a:r>
          </a:p>
        </p:txBody>
      </p:sp>
      <p:sp>
        <p:nvSpPr>
          <p:cNvPr id="16387" name="Rectangle 3">
            <a:extLst>
              <a:ext uri="{FF2B5EF4-FFF2-40B4-BE49-F238E27FC236}">
                <a16:creationId xmlns:a16="http://schemas.microsoft.com/office/drawing/2014/main" id="{08E5E9D7-A4E1-D38E-1B18-A972A8764BB8}"/>
              </a:ext>
            </a:extLst>
          </p:cNvPr>
          <p:cNvSpPr>
            <a:spLocks noGrp="1" noChangeArrowheads="1"/>
          </p:cNvSpPr>
          <p:nvPr>
            <p:ph idx="1"/>
          </p:nvPr>
        </p:nvSpPr>
        <p:spPr>
          <a:xfrm>
            <a:off x="457200" y="1252653"/>
            <a:ext cx="7848600" cy="4953000"/>
          </a:xfrm>
        </p:spPr>
        <p:txBody>
          <a:bodyPr/>
          <a:lstStyle/>
          <a:p>
            <a:pPr marL="55563" indent="0" algn="ctr">
              <a:lnSpc>
                <a:spcPct val="80000"/>
              </a:lnSpc>
              <a:buClr>
                <a:srgbClr val="339966"/>
              </a:buClr>
              <a:buNone/>
            </a:pPr>
            <a:r>
              <a:rPr lang="en-US" altLang="en-US" sz="3600" b="1" dirty="0"/>
              <a:t>Three Criteria</a:t>
            </a:r>
          </a:p>
          <a:p>
            <a:pPr marL="55563" indent="0">
              <a:lnSpc>
                <a:spcPct val="80000"/>
              </a:lnSpc>
              <a:buClr>
                <a:srgbClr val="339966"/>
              </a:buClr>
            </a:pPr>
            <a:endParaRPr lang="en-US" altLang="en-US" sz="2000" dirty="0"/>
          </a:p>
          <a:p>
            <a:pPr lvl="1" eaLnBrk="1" hangingPunct="1">
              <a:lnSpc>
                <a:spcPct val="80000"/>
              </a:lnSpc>
              <a:buClr>
                <a:schemeClr val="tx1"/>
              </a:buClr>
              <a:buFontTx/>
              <a:buChar char="•"/>
            </a:pPr>
            <a:r>
              <a:rPr lang="en-US" altLang="en-US" dirty="0"/>
              <a:t>10 or more full-time employees or 20,000 work hours;</a:t>
            </a:r>
          </a:p>
          <a:p>
            <a:pPr lvl="1" eaLnBrk="1" hangingPunct="1">
              <a:lnSpc>
                <a:spcPct val="80000"/>
              </a:lnSpc>
              <a:buClr>
                <a:schemeClr val="tx1"/>
              </a:buClr>
              <a:buFontTx/>
              <a:buChar char="•"/>
            </a:pPr>
            <a:endParaRPr lang="en-US" altLang="en-US" dirty="0"/>
          </a:p>
          <a:p>
            <a:pPr lvl="1" eaLnBrk="1" hangingPunct="1">
              <a:lnSpc>
                <a:spcPct val="80000"/>
              </a:lnSpc>
              <a:buClr>
                <a:schemeClr val="tx1"/>
              </a:buClr>
              <a:buFontTx/>
              <a:buChar char="•"/>
            </a:pPr>
            <a:r>
              <a:rPr lang="en-US" altLang="en-US" dirty="0"/>
              <a:t>NAICS Code listed – only some industries</a:t>
            </a:r>
          </a:p>
          <a:p>
            <a:pPr lvl="1" eaLnBrk="1" hangingPunct="1">
              <a:lnSpc>
                <a:spcPct val="80000"/>
              </a:lnSpc>
              <a:buClr>
                <a:schemeClr val="tx1"/>
              </a:buClr>
              <a:buFontTx/>
              <a:buChar char="•"/>
            </a:pPr>
            <a:endParaRPr lang="en-US" altLang="en-US" dirty="0"/>
          </a:p>
          <a:p>
            <a:pPr lvl="1" eaLnBrk="1" hangingPunct="1">
              <a:lnSpc>
                <a:spcPct val="80000"/>
              </a:lnSpc>
              <a:buClr>
                <a:schemeClr val="tx1"/>
              </a:buClr>
              <a:buFontTx/>
              <a:buChar char="•"/>
            </a:pPr>
            <a:r>
              <a:rPr lang="en-US" altLang="en-US" b="1" dirty="0"/>
              <a:t>Manufacture, process, or otherwise use </a:t>
            </a:r>
            <a:r>
              <a:rPr lang="en-US" altLang="en-US" dirty="0"/>
              <a:t>more than the </a:t>
            </a:r>
            <a:r>
              <a:rPr lang="en-US" altLang="en-US" b="1" dirty="0"/>
              <a:t>threshold amount </a:t>
            </a:r>
            <a:r>
              <a:rPr lang="en-US" altLang="en-US" dirty="0"/>
              <a:t>for that classification of a TRI chemical.</a:t>
            </a:r>
          </a:p>
          <a:p>
            <a:pPr marL="55563" indent="0">
              <a:lnSpc>
                <a:spcPct val="80000"/>
              </a:lnSpc>
              <a:buClr>
                <a:schemeClr val="tx1"/>
              </a:buClr>
              <a:buNone/>
            </a:pPr>
            <a:endParaRPr lang="en-US" altLang="en-US" sz="2400" dirty="0"/>
          </a:p>
          <a:p>
            <a:pPr marL="55563" indent="0">
              <a:lnSpc>
                <a:spcPct val="80000"/>
              </a:lnSpc>
              <a:buClr>
                <a:schemeClr val="tx1"/>
              </a:buClr>
              <a:buFont typeface="Wingdings" panose="05000000000000000000" pitchFamily="2" charset="2"/>
              <a:buChar char="v"/>
            </a:pPr>
            <a:endParaRPr lang="en-US" alt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3DE6B4B-64ED-6C01-574D-C42EAD1AFE65}"/>
              </a:ext>
            </a:extLst>
          </p:cNvPr>
          <p:cNvSpPr>
            <a:spLocks noGrp="1" noChangeArrowheads="1"/>
          </p:cNvSpPr>
          <p:nvPr>
            <p:ph type="title"/>
          </p:nvPr>
        </p:nvSpPr>
        <p:spPr>
          <a:xfrm>
            <a:off x="1524000" y="381000"/>
            <a:ext cx="9144000" cy="914400"/>
          </a:xfrm>
        </p:spPr>
        <p:txBody>
          <a:bodyPr/>
          <a:lstStyle/>
          <a:p>
            <a:pPr eaLnBrk="1" hangingPunct="1"/>
            <a:r>
              <a:rPr lang="en-US" sz="4400" b="1" dirty="0">
                <a:solidFill>
                  <a:srgbClr val="000000"/>
                </a:solidFill>
                <a:effectLst/>
                <a:latin typeface="+mn-lt"/>
              </a:rPr>
              <a:t>Threshold Amounts</a:t>
            </a:r>
            <a:endParaRPr lang="en-US" altLang="en-US" b="1" dirty="0">
              <a:latin typeface="+mn-lt"/>
            </a:endParaRPr>
          </a:p>
        </p:txBody>
      </p:sp>
      <p:sp>
        <p:nvSpPr>
          <p:cNvPr id="17411" name="Rectangle 3">
            <a:extLst>
              <a:ext uri="{FF2B5EF4-FFF2-40B4-BE49-F238E27FC236}">
                <a16:creationId xmlns:a16="http://schemas.microsoft.com/office/drawing/2014/main" id="{DC6A1A30-63BC-B0F5-8646-9A71FFF706D2}"/>
              </a:ext>
            </a:extLst>
          </p:cNvPr>
          <p:cNvSpPr>
            <a:spLocks noGrp="1" noChangeArrowheads="1"/>
          </p:cNvSpPr>
          <p:nvPr>
            <p:ph idx="1"/>
          </p:nvPr>
        </p:nvSpPr>
        <p:spPr>
          <a:xfrm>
            <a:off x="381000" y="1295400"/>
            <a:ext cx="7924800" cy="4953000"/>
          </a:xfrm>
        </p:spPr>
        <p:txBody>
          <a:bodyPr/>
          <a:lstStyle/>
          <a:p>
            <a:pPr marL="0" indent="0" algn="l" rtl="0" eaLnBrk="1" latinLnBrk="0" hangingPunct="1">
              <a:lnSpc>
                <a:spcPct val="90000"/>
              </a:lnSpc>
              <a:spcBef>
                <a:spcPts val="1000"/>
              </a:spcBef>
              <a:buNone/>
            </a:pPr>
            <a:r>
              <a:rPr lang="en-US" sz="2400" b="1" dirty="0">
                <a:solidFill>
                  <a:srgbClr val="000000"/>
                </a:solidFill>
                <a:effectLst/>
                <a:latin typeface="Calibri" panose="020F0502020204030204" pitchFamily="34" charset="0"/>
              </a:rPr>
              <a:t>For most TRI Chemicals</a:t>
            </a:r>
          </a:p>
          <a:p>
            <a:pPr marL="0" indent="0" algn="l" rtl="0" eaLnBrk="1" latinLnBrk="0" hangingPunct="1">
              <a:lnSpc>
                <a:spcPct val="90000"/>
              </a:lnSpc>
              <a:spcBef>
                <a:spcPts val="1000"/>
              </a:spcBef>
              <a:buFont typeface="Arial" panose="020B0604020202020204" pitchFamily="34" charset="0"/>
              <a:buChar char="•"/>
            </a:pPr>
            <a:r>
              <a:rPr lang="en-US" sz="2400" dirty="0">
                <a:solidFill>
                  <a:srgbClr val="000000"/>
                </a:solidFill>
                <a:effectLst/>
                <a:latin typeface="Calibri" panose="020F0502020204030204" pitchFamily="34" charset="0"/>
              </a:rPr>
              <a:t>25,000 pounds manufactured </a:t>
            </a:r>
          </a:p>
          <a:p>
            <a:pPr marL="457200" lvl="1" indent="0">
              <a:spcBef>
                <a:spcPts val="1000"/>
              </a:spcBef>
            </a:pPr>
            <a:r>
              <a:rPr lang="en-US" sz="2000" dirty="0">
                <a:solidFill>
                  <a:srgbClr val="000000"/>
                </a:solidFill>
                <a:effectLst/>
                <a:latin typeface="Calibri" panose="020F0502020204030204" pitchFamily="34" charset="0"/>
              </a:rPr>
              <a:t>production, </a:t>
            </a:r>
          </a:p>
          <a:p>
            <a:pPr marL="457200" lvl="1" indent="0">
              <a:spcBef>
                <a:spcPts val="1000"/>
              </a:spcBef>
            </a:pPr>
            <a:r>
              <a:rPr lang="en-US" sz="2000" dirty="0">
                <a:solidFill>
                  <a:srgbClr val="000000"/>
                </a:solidFill>
                <a:effectLst/>
                <a:latin typeface="Calibri" panose="020F0502020204030204" pitchFamily="34" charset="0"/>
              </a:rPr>
              <a:t>preparation, </a:t>
            </a:r>
          </a:p>
          <a:p>
            <a:pPr marL="457200" lvl="1" indent="0">
              <a:spcBef>
                <a:spcPts val="1000"/>
              </a:spcBef>
            </a:pPr>
            <a:r>
              <a:rPr lang="en-US" sz="2000" dirty="0">
                <a:solidFill>
                  <a:srgbClr val="000000"/>
                </a:solidFill>
                <a:effectLst/>
                <a:latin typeface="Calibri" panose="020F0502020204030204" pitchFamily="34" charset="0"/>
              </a:rPr>
              <a:t>compounding, or</a:t>
            </a:r>
          </a:p>
          <a:p>
            <a:pPr marL="457200" lvl="1" indent="0">
              <a:spcBef>
                <a:spcPts val="1000"/>
              </a:spcBef>
            </a:pPr>
            <a:r>
              <a:rPr lang="en-US" sz="2000" dirty="0">
                <a:solidFill>
                  <a:srgbClr val="000000"/>
                </a:solidFill>
                <a:effectLst/>
                <a:latin typeface="Calibri" panose="020F0502020204030204" pitchFamily="34" charset="0"/>
              </a:rPr>
              <a:t> import </a:t>
            </a:r>
          </a:p>
          <a:p>
            <a:pPr marL="0" indent="0" algn="l" rtl="0" eaLnBrk="1" latinLnBrk="0" hangingPunct="1">
              <a:lnSpc>
                <a:spcPct val="90000"/>
              </a:lnSpc>
              <a:spcBef>
                <a:spcPts val="1000"/>
              </a:spcBef>
              <a:buFont typeface="Arial" panose="020B0604020202020204" pitchFamily="34" charset="0"/>
              <a:buChar char="•"/>
            </a:pPr>
            <a:r>
              <a:rPr lang="en-US" sz="2400" dirty="0">
                <a:solidFill>
                  <a:srgbClr val="000000"/>
                </a:solidFill>
                <a:effectLst/>
                <a:latin typeface="Calibri" panose="020F0502020204030204" pitchFamily="34" charset="0"/>
              </a:rPr>
              <a:t>25,000 pounds processed (preparing a TRI chemical for distribution in commerce); or</a:t>
            </a:r>
          </a:p>
          <a:p>
            <a:pPr marL="0" indent="0" algn="l" rtl="0" eaLnBrk="1" latinLnBrk="0" hangingPunct="1">
              <a:lnSpc>
                <a:spcPct val="90000"/>
              </a:lnSpc>
              <a:spcBef>
                <a:spcPts val="1000"/>
              </a:spcBef>
              <a:buFont typeface="Arial" panose="020B0604020202020204" pitchFamily="34" charset="0"/>
              <a:buChar char="•"/>
            </a:pPr>
            <a:r>
              <a:rPr lang="en-US" sz="2400" dirty="0">
                <a:solidFill>
                  <a:srgbClr val="000000"/>
                </a:solidFill>
                <a:effectLst/>
                <a:latin typeface="Calibri" panose="020F0502020204030204" pitchFamily="34" charset="0"/>
              </a:rPr>
              <a:t>10,000 pounds otherwise used</a:t>
            </a:r>
            <a:endParaRPr lang="en-US" altLang="en-US" sz="900" b="1" dirty="0"/>
          </a:p>
        </p:txBody>
      </p:sp>
      <p:sp>
        <p:nvSpPr>
          <p:cNvPr id="3" name="Oval 2">
            <a:extLst>
              <a:ext uri="{FF2B5EF4-FFF2-40B4-BE49-F238E27FC236}">
                <a16:creationId xmlns:a16="http://schemas.microsoft.com/office/drawing/2014/main" id="{5F8A2837-7E43-DADF-7D3F-A1251DD306E9}"/>
              </a:ext>
            </a:extLst>
          </p:cNvPr>
          <p:cNvSpPr/>
          <p:nvPr/>
        </p:nvSpPr>
        <p:spPr>
          <a:xfrm>
            <a:off x="6272463" y="772026"/>
            <a:ext cx="5538537" cy="2875547"/>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Like Hazardous waste, TRI is measured by weight.  As a rough guide a TRI solvent will </a:t>
            </a:r>
            <a:r>
              <a:rPr lang="en-US" b="1" dirty="0"/>
              <a:t>be approximately 300 gallons or five and a half drums</a:t>
            </a:r>
            <a:r>
              <a:rPr lang="en-US" dirty="0"/>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0C4A157-7ABC-FF7D-C20D-B2A59E945851}"/>
              </a:ext>
            </a:extLst>
          </p:cNvPr>
          <p:cNvSpPr>
            <a:spLocks noGrp="1" noChangeArrowheads="1"/>
          </p:cNvSpPr>
          <p:nvPr>
            <p:ph type="title"/>
          </p:nvPr>
        </p:nvSpPr>
        <p:spPr>
          <a:xfrm>
            <a:off x="614246" y="152400"/>
            <a:ext cx="8001000" cy="914400"/>
          </a:xfrm>
        </p:spPr>
        <p:txBody>
          <a:bodyPr>
            <a:normAutofit/>
          </a:bodyPr>
          <a:lstStyle/>
          <a:p>
            <a:pPr eaLnBrk="1" hangingPunct="1"/>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Lower</a:t>
            </a:r>
            <a:r>
              <a:rPr lang="en-U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Thresholds for PBT</a:t>
            </a:r>
            <a:endParaRPr lang="en-US" alt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16387" name="Rectangle 3">
            <a:extLst>
              <a:ext uri="{FF2B5EF4-FFF2-40B4-BE49-F238E27FC236}">
                <a16:creationId xmlns:a16="http://schemas.microsoft.com/office/drawing/2014/main" id="{5E644D40-C688-59CB-D732-D6D2C4C8B9FF}"/>
              </a:ext>
            </a:extLst>
          </p:cNvPr>
          <p:cNvSpPr>
            <a:spLocks noGrp="1" noChangeArrowheads="1"/>
          </p:cNvSpPr>
          <p:nvPr>
            <p:ph idx="1"/>
          </p:nvPr>
        </p:nvSpPr>
        <p:spPr>
          <a:xfrm>
            <a:off x="117087" y="1066800"/>
            <a:ext cx="8382000" cy="5181600"/>
          </a:xfrm>
        </p:spPr>
        <p:txBody>
          <a:bodyPr/>
          <a:lstStyle/>
          <a:p>
            <a:pPr marL="0" indent="0">
              <a:buNone/>
              <a:defRPr/>
            </a:pPr>
            <a:r>
              <a:rPr lang="en-US" sz="2400" dirty="0"/>
              <a:t>For a facility to meet criteria requirements for PBT chemicals, manufacturing, processing, and otherwise use site-level totals must be at least:</a:t>
            </a:r>
          </a:p>
          <a:p>
            <a:pPr marL="0" indent="0">
              <a:buNone/>
              <a:defRPr/>
            </a:pPr>
            <a:endParaRPr lang="en-US" sz="2400" dirty="0"/>
          </a:p>
          <a:p>
            <a:pPr lvl="1">
              <a:buFont typeface="Arial"/>
              <a:buChar char="•"/>
              <a:defRPr/>
            </a:pPr>
            <a:r>
              <a:rPr lang="en-US" sz="2000" dirty="0"/>
              <a:t>100 lbs. for aldrin, lead, lead compounds, methoxychlor, polycyclic aromatic compounds, pendimethalin, tetrabromobisphenol A, and trifluralin; </a:t>
            </a:r>
          </a:p>
          <a:p>
            <a:pPr marL="457200" lvl="1" indent="0">
              <a:buNone/>
              <a:defRPr/>
            </a:pPr>
            <a:endParaRPr lang="en-US" sz="2000" dirty="0"/>
          </a:p>
          <a:p>
            <a:pPr lvl="1">
              <a:buFont typeface="Arial"/>
              <a:buChar char="•"/>
              <a:defRPr/>
            </a:pPr>
            <a:r>
              <a:rPr lang="en-US" sz="2000" dirty="0"/>
              <a:t>10 lbs. for benzo(g,h,i)perylene, chlordane, heptachlor, hexachlorobenzene, isodrin, mercury, mercury compounds, octachlorostyrene, pentachlorobenzene, polychlorinated biphenyls, and toxaphene; or</a:t>
            </a:r>
          </a:p>
          <a:p>
            <a:pPr marL="457200" lvl="1" indent="0">
              <a:buNone/>
              <a:defRPr/>
            </a:pPr>
            <a:endParaRPr lang="en-US" sz="2000" dirty="0"/>
          </a:p>
          <a:p>
            <a:pPr lvl="1">
              <a:buFont typeface="Arial"/>
              <a:buChar char="•"/>
              <a:defRPr/>
            </a:pPr>
            <a:r>
              <a:rPr lang="en-US" sz="2000" b="1" dirty="0"/>
              <a:t>0.1 grams for dioxin and dioxin-like compounds.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7A38738-863A-15A6-C76B-7F11EDC23FCF}"/>
              </a:ext>
            </a:extLst>
          </p:cNvPr>
          <p:cNvSpPr>
            <a:spLocks noGrp="1" noChangeArrowheads="1"/>
          </p:cNvSpPr>
          <p:nvPr>
            <p:ph type="title"/>
          </p:nvPr>
        </p:nvSpPr>
        <p:spPr/>
        <p:txBody>
          <a:bodyPr/>
          <a:lstStyle/>
          <a:p>
            <a:pPr eaLnBrk="1" hangingPunct="1"/>
            <a:r>
              <a:rPr lang="en-US" altLang="en-US" b="1" dirty="0">
                <a:latin typeface="+mn-lt"/>
              </a:rPr>
              <a:t>Reporting Process </a:t>
            </a:r>
          </a:p>
        </p:txBody>
      </p:sp>
      <p:sp>
        <p:nvSpPr>
          <p:cNvPr id="19459" name="Rectangle 3">
            <a:extLst>
              <a:ext uri="{FF2B5EF4-FFF2-40B4-BE49-F238E27FC236}">
                <a16:creationId xmlns:a16="http://schemas.microsoft.com/office/drawing/2014/main" id="{468BAEA3-81C1-0612-7856-4D265B1B5425}"/>
              </a:ext>
            </a:extLst>
          </p:cNvPr>
          <p:cNvSpPr>
            <a:spLocks noGrp="1" noChangeArrowheads="1"/>
          </p:cNvSpPr>
          <p:nvPr>
            <p:ph idx="1"/>
          </p:nvPr>
        </p:nvSpPr>
        <p:spPr>
          <a:xfrm>
            <a:off x="483220" y="1206190"/>
            <a:ext cx="8153400" cy="4953000"/>
          </a:xfrm>
        </p:spPr>
        <p:txBody>
          <a:bodyPr>
            <a:normAutofit/>
          </a:bodyPr>
          <a:lstStyle/>
          <a:p>
            <a:pPr marL="0" indent="0">
              <a:lnSpc>
                <a:spcPct val="80000"/>
              </a:lnSpc>
              <a:buClr>
                <a:schemeClr val="tx1"/>
              </a:buClr>
            </a:pPr>
            <a:r>
              <a:rPr lang="en-US" altLang="en-US" sz="2400" dirty="0"/>
              <a:t>  Submit TRI reports to EPA using </a:t>
            </a:r>
            <a:r>
              <a:rPr lang="en-US" altLang="en-US" sz="2400" i="1" dirty="0"/>
              <a:t>TRI-Meweb  </a:t>
            </a:r>
            <a:r>
              <a:rPr lang="en-US" altLang="en-US" sz="2400" dirty="0"/>
              <a:t>by July 1</a:t>
            </a:r>
            <a:r>
              <a:rPr lang="en-US" altLang="en-US" sz="2400" baseline="30000" dirty="0"/>
              <a:t>st</a:t>
            </a:r>
            <a:r>
              <a:rPr lang="en-US" altLang="en-US" sz="2400" dirty="0"/>
              <a:t>  </a:t>
            </a:r>
          </a:p>
          <a:p>
            <a:pPr marL="0" indent="0">
              <a:lnSpc>
                <a:spcPct val="80000"/>
              </a:lnSpc>
              <a:buClr>
                <a:schemeClr val="tx1"/>
              </a:buClr>
              <a:buNone/>
            </a:pPr>
            <a:r>
              <a:rPr lang="en-US" altLang="en-US" sz="2400" dirty="0"/>
              <a:t>    following the reporting year.</a:t>
            </a:r>
          </a:p>
          <a:p>
            <a:pPr marL="0" indent="0">
              <a:lnSpc>
                <a:spcPct val="80000"/>
              </a:lnSpc>
              <a:buClr>
                <a:schemeClr val="tx1"/>
              </a:buClr>
              <a:buNone/>
            </a:pPr>
            <a:r>
              <a:rPr lang="en-US" altLang="en-US" sz="2400" dirty="0"/>
              <a:t>	- Starts the WRPA deadline for newcomers</a:t>
            </a:r>
          </a:p>
          <a:p>
            <a:pPr marL="0" indent="0">
              <a:lnSpc>
                <a:spcPct val="80000"/>
              </a:lnSpc>
              <a:buClr>
                <a:schemeClr val="tx1"/>
              </a:buClr>
              <a:buNone/>
            </a:pPr>
            <a:endParaRPr lang="en-US" altLang="en-US" sz="1000" dirty="0"/>
          </a:p>
          <a:p>
            <a:pPr marL="0" indent="0">
              <a:lnSpc>
                <a:spcPct val="80000"/>
              </a:lnSpc>
              <a:buClr>
                <a:schemeClr val="tx1"/>
              </a:buClr>
            </a:pPr>
            <a:r>
              <a:rPr lang="en-US" altLang="en-US" sz="2400" dirty="0"/>
              <a:t>  Each chemical must be reported using either Form A or </a:t>
            </a:r>
          </a:p>
          <a:p>
            <a:pPr marL="0" indent="0">
              <a:lnSpc>
                <a:spcPct val="80000"/>
              </a:lnSpc>
              <a:buClr>
                <a:schemeClr val="tx1"/>
              </a:buClr>
              <a:buNone/>
            </a:pPr>
            <a:r>
              <a:rPr lang="en-US" altLang="en-US" sz="2400" dirty="0"/>
              <a:t>    Form R.</a:t>
            </a:r>
            <a:r>
              <a:rPr lang="en-US" altLang="en-US" sz="1800" dirty="0">
                <a:solidFill>
                  <a:srgbClr val="1F497D"/>
                </a:solidFill>
              </a:rPr>
              <a:t>.</a:t>
            </a:r>
            <a:endParaRPr lang="en-US" altLang="en-US" sz="2000" dirty="0">
              <a:solidFill>
                <a:schemeClr val="tx2"/>
              </a:solidFill>
            </a:endParaRPr>
          </a:p>
          <a:p>
            <a:pPr marL="0" indent="0">
              <a:lnSpc>
                <a:spcPct val="80000"/>
              </a:lnSpc>
              <a:buClr>
                <a:schemeClr val="tx1"/>
              </a:buClr>
              <a:buNone/>
            </a:pPr>
            <a:endParaRPr lang="en-US" altLang="en-US" sz="1000" dirty="0">
              <a:solidFill>
                <a:schemeClr val="tx2"/>
              </a:solidFill>
            </a:endParaRPr>
          </a:p>
          <a:p>
            <a:pPr marL="0" indent="0">
              <a:lnSpc>
                <a:spcPct val="80000"/>
              </a:lnSpc>
              <a:buClr>
                <a:srgbClr val="000000"/>
              </a:buClr>
            </a:pPr>
            <a:r>
              <a:rPr lang="en-US" altLang="en-US" sz="2400" dirty="0">
                <a:solidFill>
                  <a:srgbClr val="000000"/>
                </a:solidFill>
              </a:rPr>
              <a:t>  When using </a:t>
            </a:r>
            <a:r>
              <a:rPr lang="en-US" altLang="en-US" sz="2400" i="1" dirty="0">
                <a:solidFill>
                  <a:srgbClr val="000000"/>
                </a:solidFill>
              </a:rPr>
              <a:t>TRI-Meweb</a:t>
            </a:r>
            <a:r>
              <a:rPr lang="en-US" altLang="en-US" sz="2400" dirty="0">
                <a:solidFill>
                  <a:srgbClr val="000000"/>
                </a:solidFill>
              </a:rPr>
              <a:t>, the submission is automatically  </a:t>
            </a:r>
          </a:p>
          <a:p>
            <a:pPr marL="0" indent="0">
              <a:lnSpc>
                <a:spcPct val="80000"/>
              </a:lnSpc>
              <a:buClr>
                <a:srgbClr val="000000"/>
              </a:buClr>
              <a:buNone/>
            </a:pPr>
            <a:r>
              <a:rPr lang="en-US" altLang="en-US" sz="2400" dirty="0">
                <a:solidFill>
                  <a:srgbClr val="000000"/>
                </a:solidFill>
              </a:rPr>
              <a:t>    submitted to the Texas Commission on Environmental Quality           </a:t>
            </a:r>
          </a:p>
          <a:p>
            <a:pPr marL="0" indent="0">
              <a:lnSpc>
                <a:spcPct val="80000"/>
              </a:lnSpc>
              <a:buClr>
                <a:srgbClr val="000000"/>
              </a:buClr>
              <a:buNone/>
            </a:pPr>
            <a:r>
              <a:rPr lang="en-US" altLang="en-US" sz="2400" dirty="0">
                <a:solidFill>
                  <a:srgbClr val="000000"/>
                </a:solidFill>
              </a:rPr>
              <a:t>    (TCEQ). </a:t>
            </a:r>
          </a:p>
          <a:p>
            <a:pPr marL="0" indent="0">
              <a:lnSpc>
                <a:spcPct val="80000"/>
              </a:lnSpc>
              <a:buClr>
                <a:schemeClr val="tx1"/>
              </a:buClr>
              <a:buNone/>
            </a:pPr>
            <a:endParaRPr lang="en-US" altLang="en-US" sz="2000" dirty="0">
              <a:solidFill>
                <a:schemeClr val="tx2"/>
              </a:solidFill>
            </a:endParaRPr>
          </a:p>
          <a:p>
            <a:pPr marL="0" indent="0">
              <a:lnSpc>
                <a:spcPct val="80000"/>
              </a:lnSpc>
              <a:buClr>
                <a:schemeClr val="tx1"/>
              </a:buClr>
              <a:buNone/>
            </a:pPr>
            <a:endParaRPr lang="en-US" altLang="en-US" sz="2400" dirty="0"/>
          </a:p>
          <a:p>
            <a:pPr marL="0" indent="0">
              <a:lnSpc>
                <a:spcPct val="80000"/>
              </a:lnSpc>
              <a:buNone/>
            </a:pPr>
            <a:endParaRPr lang="en-US" altLang="en-US" dirty="0"/>
          </a:p>
          <a:p>
            <a:pPr marL="0" indent="0">
              <a:lnSpc>
                <a:spcPct val="80000"/>
              </a:lnSpc>
              <a:buClr>
                <a:schemeClr val="tx1"/>
              </a:buClr>
            </a:pPr>
            <a:endParaRPr lang="en-US" altLang="en-US" dirty="0"/>
          </a:p>
          <a:p>
            <a:pPr marL="0" indent="0">
              <a:lnSpc>
                <a:spcPct val="80000"/>
              </a:lnSpc>
              <a:buClr>
                <a:schemeClr val="tx1"/>
              </a:buClr>
            </a:pPr>
            <a:endParaRPr lang="en-US" altLang="en-US" dirty="0"/>
          </a:p>
          <a:p>
            <a:pPr marL="0" indent="0">
              <a:lnSpc>
                <a:spcPct val="80000"/>
              </a:lnSpc>
              <a:buNone/>
            </a:pPr>
            <a:endParaRPr lang="en-US" altLang="en-US" sz="3600" dirty="0"/>
          </a:p>
        </p:txBody>
      </p:sp>
      <p:sp>
        <p:nvSpPr>
          <p:cNvPr id="2" name="Rectangle 1">
            <a:extLst>
              <a:ext uri="{FF2B5EF4-FFF2-40B4-BE49-F238E27FC236}">
                <a16:creationId xmlns:a16="http://schemas.microsoft.com/office/drawing/2014/main" id="{BB24A86D-3598-CB1E-3019-EE9940486CAA}"/>
              </a:ext>
            </a:extLst>
          </p:cNvPr>
          <p:cNvSpPr/>
          <p:nvPr/>
        </p:nvSpPr>
        <p:spPr>
          <a:xfrm>
            <a:off x="7714261" y="4633277"/>
            <a:ext cx="3791319" cy="13255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a:hlinkClick r:id="rId2"/>
              </a:rPr>
              <a:t>https://www.epa.gov/toxics-release-inventory-tri-program/electronic-submission-tri-reporting-forms</a:t>
            </a:r>
            <a:endParaRPr lang="en-US" sz="14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C54C0D9-78BE-4115-E896-5A598C348A0F}"/>
              </a:ext>
            </a:extLst>
          </p:cNvPr>
          <p:cNvSpPr>
            <a:spLocks noGrp="1"/>
          </p:cNvSpPr>
          <p:nvPr>
            <p:ph type="title"/>
          </p:nvPr>
        </p:nvSpPr>
        <p:spPr/>
        <p:txBody>
          <a:bodyPr/>
          <a:lstStyle/>
          <a:p>
            <a:r>
              <a:rPr lang="en-US" altLang="en-US" b="1" dirty="0">
                <a:latin typeface="+mn-lt"/>
              </a:rPr>
              <a:t>Form A vs. Form R Reporting</a:t>
            </a:r>
          </a:p>
        </p:txBody>
      </p:sp>
      <p:sp>
        <p:nvSpPr>
          <p:cNvPr id="22531" name="Content Placeholder 2">
            <a:extLst>
              <a:ext uri="{FF2B5EF4-FFF2-40B4-BE49-F238E27FC236}">
                <a16:creationId xmlns:a16="http://schemas.microsoft.com/office/drawing/2014/main" id="{A33F64BC-4BFE-ECF6-53B0-738F037E546D}"/>
              </a:ext>
            </a:extLst>
          </p:cNvPr>
          <p:cNvSpPr>
            <a:spLocks noGrp="1"/>
          </p:cNvSpPr>
          <p:nvPr>
            <p:ph idx="1"/>
          </p:nvPr>
        </p:nvSpPr>
        <p:spPr>
          <a:xfrm>
            <a:off x="455342" y="1548161"/>
            <a:ext cx="8229600" cy="3657600"/>
          </a:xfrm>
        </p:spPr>
        <p:txBody>
          <a:bodyPr/>
          <a:lstStyle/>
          <a:p>
            <a:pPr>
              <a:defRPr/>
            </a:pPr>
            <a:r>
              <a:rPr lang="en-US" altLang="en-US" dirty="0"/>
              <a:t>Form A – A shorter form.  Reports facility information and the chemical name.</a:t>
            </a:r>
          </a:p>
          <a:p>
            <a:pPr lvl="1">
              <a:defRPr/>
            </a:pPr>
            <a:r>
              <a:rPr lang="en-US" altLang="en-US" b="1" dirty="0"/>
              <a:t>Does not trigger WRPA</a:t>
            </a:r>
          </a:p>
          <a:p>
            <a:pPr marL="0" indent="0">
              <a:buNone/>
              <a:defRPr/>
            </a:pPr>
            <a:endParaRPr lang="en-US" altLang="en-US" sz="1800" dirty="0"/>
          </a:p>
          <a:p>
            <a:pPr>
              <a:defRPr/>
            </a:pPr>
            <a:r>
              <a:rPr lang="en-US" altLang="en-US" dirty="0"/>
              <a:t>Form R reports include facility information, and detailed information on release/transfer of chemicals</a:t>
            </a:r>
          </a:p>
          <a:p>
            <a:pPr lvl="1">
              <a:defRPr/>
            </a:pPr>
            <a:r>
              <a:rPr lang="en-US" altLang="en-US" dirty="0"/>
              <a:t>One Form R meets the threshold for WRPA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E710888-6C1D-C65A-49C2-88269604B69C}"/>
              </a:ext>
            </a:extLst>
          </p:cNvPr>
          <p:cNvSpPr>
            <a:spLocks noGrp="1"/>
          </p:cNvSpPr>
          <p:nvPr>
            <p:ph type="title"/>
          </p:nvPr>
        </p:nvSpPr>
        <p:spPr/>
        <p:txBody>
          <a:bodyPr/>
          <a:lstStyle/>
          <a:p>
            <a:r>
              <a:rPr lang="en-US" altLang="en-US" b="1" dirty="0">
                <a:latin typeface="+mn-lt"/>
              </a:rPr>
              <a:t>Form A Reporting Criteria</a:t>
            </a:r>
          </a:p>
        </p:txBody>
      </p:sp>
      <p:sp>
        <p:nvSpPr>
          <p:cNvPr id="22531" name="Content Placeholder 2">
            <a:extLst>
              <a:ext uri="{FF2B5EF4-FFF2-40B4-BE49-F238E27FC236}">
                <a16:creationId xmlns:a16="http://schemas.microsoft.com/office/drawing/2014/main" id="{71A3F32A-6EE6-6DD7-2C4C-5C6C99FFCDDC}"/>
              </a:ext>
            </a:extLst>
          </p:cNvPr>
          <p:cNvSpPr>
            <a:spLocks noGrp="1"/>
          </p:cNvSpPr>
          <p:nvPr>
            <p:ph idx="1"/>
          </p:nvPr>
        </p:nvSpPr>
        <p:spPr>
          <a:xfrm>
            <a:off x="1905000" y="1447800"/>
            <a:ext cx="8229600" cy="3124200"/>
          </a:xfrm>
        </p:spPr>
        <p:txBody>
          <a:bodyPr>
            <a:normAutofit/>
          </a:bodyPr>
          <a:lstStyle/>
          <a:p>
            <a:pPr marL="0" indent="0">
              <a:buNone/>
              <a:defRPr/>
            </a:pPr>
            <a:endParaRPr lang="en-US" altLang="en-US" sz="1400" b="1" dirty="0">
              <a:latin typeface="Calibri" panose="020F0502020204030204" pitchFamily="34" charset="0"/>
              <a:ea typeface="Calibri" panose="020F0502020204030204" pitchFamily="34" charset="0"/>
              <a:cs typeface="Calibri" panose="020F0502020204030204" pitchFamily="34" charset="0"/>
            </a:endParaRPr>
          </a:p>
          <a:p>
            <a:pPr>
              <a:spcBef>
                <a:spcPct val="0"/>
              </a:spcBef>
              <a:buNone/>
            </a:pPr>
            <a:r>
              <a:rPr lang="en-US" altLang="en-US" dirty="0">
                <a:latin typeface="Calibri" panose="020F0502020204030204" pitchFamily="34" charset="0"/>
                <a:ea typeface="Calibri" panose="020F0502020204030204" pitchFamily="34" charset="0"/>
                <a:cs typeface="Calibri" panose="020F0502020204030204" pitchFamily="34" charset="0"/>
              </a:rPr>
              <a:t>Less than 500 Pounds of TRI Chemicals:</a:t>
            </a:r>
          </a:p>
          <a:p>
            <a:pPr>
              <a:spcBef>
                <a:spcPct val="0"/>
              </a:spcBef>
            </a:pPr>
            <a:r>
              <a:rPr lang="en-US" altLang="en-US" dirty="0">
                <a:latin typeface="Calibri" panose="020F0502020204030204" pitchFamily="34" charset="0"/>
                <a:ea typeface="Calibri" panose="020F0502020204030204" pitchFamily="34" charset="0"/>
                <a:cs typeface="Calibri" panose="020F0502020204030204" pitchFamily="34" charset="0"/>
              </a:rPr>
              <a:t>released, </a:t>
            </a:r>
          </a:p>
          <a:p>
            <a:pPr>
              <a:spcBef>
                <a:spcPct val="0"/>
              </a:spcBef>
            </a:pPr>
            <a:r>
              <a:rPr lang="en-US" altLang="en-US" dirty="0">
                <a:latin typeface="Calibri" panose="020F0502020204030204" pitchFamily="34" charset="0"/>
                <a:ea typeface="Calibri" panose="020F0502020204030204" pitchFamily="34" charset="0"/>
                <a:cs typeface="Calibri" panose="020F0502020204030204" pitchFamily="34" charset="0"/>
              </a:rPr>
              <a:t>treated, </a:t>
            </a:r>
          </a:p>
          <a:p>
            <a:pPr>
              <a:spcBef>
                <a:spcPct val="0"/>
              </a:spcBef>
            </a:pPr>
            <a:r>
              <a:rPr lang="en-US" altLang="en-US" dirty="0">
                <a:latin typeface="Calibri" panose="020F0502020204030204" pitchFamily="34" charset="0"/>
                <a:ea typeface="Calibri" panose="020F0502020204030204" pitchFamily="34" charset="0"/>
                <a:cs typeface="Calibri" panose="020F0502020204030204" pitchFamily="34" charset="0"/>
              </a:rPr>
              <a:t>recovered, and/or </a:t>
            </a:r>
          </a:p>
          <a:p>
            <a:pPr>
              <a:spcBef>
                <a:spcPct val="0"/>
              </a:spcBef>
            </a:pPr>
            <a:r>
              <a:rPr lang="en-US" altLang="en-US" dirty="0">
                <a:latin typeface="Calibri" panose="020F0502020204030204" pitchFamily="34" charset="0"/>
                <a:ea typeface="Calibri" panose="020F0502020204030204" pitchFamily="34" charset="0"/>
                <a:cs typeface="Calibri" panose="020F0502020204030204" pitchFamily="34" charset="0"/>
              </a:rPr>
              <a:t>combusted</a:t>
            </a:r>
          </a:p>
          <a:p>
            <a:pPr>
              <a:spcBef>
                <a:spcPct val="0"/>
              </a:spcBef>
            </a:pPr>
            <a:r>
              <a:rPr lang="en-US" altLang="en-US" dirty="0">
                <a:latin typeface="Calibri" panose="020F0502020204030204" pitchFamily="34" charset="0"/>
                <a:ea typeface="Calibri" panose="020F0502020204030204" pitchFamily="34" charset="0"/>
                <a:cs typeface="Calibri" panose="020F0502020204030204" pitchFamily="34" charset="0"/>
              </a:rPr>
              <a:t>transferred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1F4A97C-4C05-5040-61EB-CE64DE57F940}"/>
              </a:ext>
            </a:extLst>
          </p:cNvPr>
          <p:cNvSpPr>
            <a:spLocks noGrp="1"/>
          </p:cNvSpPr>
          <p:nvPr>
            <p:ph type="title"/>
          </p:nvPr>
        </p:nvSpPr>
        <p:spPr/>
        <p:txBody>
          <a:bodyPr/>
          <a:lstStyle/>
          <a:p>
            <a:r>
              <a:rPr lang="en-US" altLang="en-US" dirty="0"/>
              <a:t>Form A Reporting Differences </a:t>
            </a:r>
          </a:p>
        </p:txBody>
      </p:sp>
      <p:sp>
        <p:nvSpPr>
          <p:cNvPr id="22531" name="Content Placeholder 2">
            <a:extLst>
              <a:ext uri="{FF2B5EF4-FFF2-40B4-BE49-F238E27FC236}">
                <a16:creationId xmlns:a16="http://schemas.microsoft.com/office/drawing/2014/main" id="{3DF77F6C-2BFD-766D-A803-2D0D71BD6A84}"/>
              </a:ext>
            </a:extLst>
          </p:cNvPr>
          <p:cNvSpPr>
            <a:spLocks noGrp="1"/>
          </p:cNvSpPr>
          <p:nvPr>
            <p:ph idx="1"/>
          </p:nvPr>
        </p:nvSpPr>
        <p:spPr>
          <a:xfrm>
            <a:off x="709961" y="1594624"/>
            <a:ext cx="8229600" cy="3200400"/>
          </a:xfrm>
        </p:spPr>
        <p:txBody>
          <a:bodyPr/>
          <a:lstStyle/>
          <a:p>
            <a:r>
              <a:rPr lang="en-US" altLang="en-US" dirty="0"/>
              <a:t>PBT chemicals are ineligible for Form A reporting.</a:t>
            </a:r>
          </a:p>
          <a:p>
            <a:r>
              <a:rPr lang="en-US" altLang="en-US" dirty="0"/>
              <a:t>Using only Form A reports does not trigger the Waste Reduction Policy Act.</a:t>
            </a:r>
          </a:p>
          <a:p>
            <a:r>
              <a:rPr lang="en-US" altLang="en-US" dirty="0"/>
              <a:t>Lower/no reporting fees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40D67B87-0409-5143-0040-B2182D02DB28}"/>
              </a:ext>
            </a:extLst>
          </p:cNvPr>
          <p:cNvSpPr>
            <a:spLocks noGrp="1"/>
          </p:cNvSpPr>
          <p:nvPr>
            <p:ph type="title"/>
          </p:nvPr>
        </p:nvSpPr>
        <p:spPr>
          <a:xfrm>
            <a:off x="1981200" y="2362200"/>
            <a:ext cx="8229600" cy="1676400"/>
          </a:xfrm>
        </p:spPr>
        <p:txBody>
          <a:bodyPr>
            <a:normAutofit fontScale="90000"/>
          </a:bodyPr>
          <a:lstStyle/>
          <a:p>
            <a:r>
              <a:rPr lang="en-US" altLang="en-US" sz="6000" dirty="0"/>
              <a:t>Pollution Prevention</a:t>
            </a:r>
            <a:br>
              <a:rPr lang="en-US" altLang="en-US" sz="6000" dirty="0"/>
            </a:br>
            <a:r>
              <a:rPr lang="en-US" altLang="en-US" sz="6000" dirty="0"/>
              <a:t>and </a:t>
            </a:r>
            <a:br>
              <a:rPr lang="en-US" altLang="en-US" sz="6000" dirty="0"/>
            </a:br>
            <a:r>
              <a:rPr lang="en-US" altLang="en-US" sz="6000" dirty="0"/>
              <a:t>TRI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0D23-DD07-E6B2-FC10-EEAAB9D1ACBC}"/>
              </a:ext>
            </a:extLst>
          </p:cNvPr>
          <p:cNvSpPr>
            <a:spLocks noGrp="1"/>
          </p:cNvSpPr>
          <p:nvPr>
            <p:ph type="title"/>
          </p:nvPr>
        </p:nvSpPr>
        <p:spPr/>
        <p:txBody>
          <a:bodyPr/>
          <a:lstStyle/>
          <a:p>
            <a:r>
              <a:rPr lang="en-US" dirty="0"/>
              <a:t>What we will cover</a:t>
            </a:r>
          </a:p>
        </p:txBody>
      </p:sp>
      <p:sp>
        <p:nvSpPr>
          <p:cNvPr id="3" name="Content Placeholder 2">
            <a:extLst>
              <a:ext uri="{FF2B5EF4-FFF2-40B4-BE49-F238E27FC236}">
                <a16:creationId xmlns:a16="http://schemas.microsoft.com/office/drawing/2014/main" id="{C4202702-4774-5FE3-293C-8C15EA8D29B3}"/>
              </a:ext>
            </a:extLst>
          </p:cNvPr>
          <p:cNvSpPr>
            <a:spLocks noGrp="1"/>
          </p:cNvSpPr>
          <p:nvPr>
            <p:ph idx="1"/>
          </p:nvPr>
        </p:nvSpPr>
        <p:spPr>
          <a:xfrm>
            <a:off x="275167" y="1602445"/>
            <a:ext cx="6617246" cy="2586097"/>
          </a:xfrm>
        </p:spPr>
        <p:txBody>
          <a:bodyPr/>
          <a:lstStyle/>
          <a:p>
            <a:r>
              <a:rPr lang="en-US" dirty="0"/>
              <a:t>Overview of the legal requirements</a:t>
            </a:r>
          </a:p>
          <a:p>
            <a:r>
              <a:rPr lang="en-US" dirty="0"/>
              <a:t>Pollution prevention for chemicals</a:t>
            </a:r>
          </a:p>
          <a:p>
            <a:r>
              <a:rPr lang="en-US" dirty="0"/>
              <a:t>Risk management and EMS</a:t>
            </a:r>
          </a:p>
          <a:p>
            <a:r>
              <a:rPr lang="en-US" dirty="0"/>
              <a:t>Financial reporting</a:t>
            </a:r>
          </a:p>
        </p:txBody>
      </p:sp>
    </p:spTree>
    <p:extLst>
      <p:ext uri="{BB962C8B-B14F-4D97-AF65-F5344CB8AC3E}">
        <p14:creationId xmlns:p14="http://schemas.microsoft.com/office/powerpoint/2010/main" val="43285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C9AFB6B3-D4ED-4C67-8DD4-9F3949F4BB83}"/>
              </a:ext>
            </a:extLst>
          </p:cNvPr>
          <p:cNvSpPr>
            <a:spLocks noGrp="1" noRot="1" noChangeArrowheads="1"/>
          </p:cNvSpPr>
          <p:nvPr>
            <p:ph type="title"/>
          </p:nvPr>
        </p:nvSpPr>
        <p:spPr/>
        <p:txBody>
          <a:bodyPr/>
          <a:lstStyle/>
          <a:p>
            <a:r>
              <a:rPr lang="en-US" altLang="en-US" dirty="0"/>
              <a:t>Lean and Chemical Use</a:t>
            </a:r>
          </a:p>
        </p:txBody>
      </p:sp>
      <p:sp>
        <p:nvSpPr>
          <p:cNvPr id="321539" name="Rectangle 3">
            <a:extLst>
              <a:ext uri="{FF2B5EF4-FFF2-40B4-BE49-F238E27FC236}">
                <a16:creationId xmlns:a16="http://schemas.microsoft.com/office/drawing/2014/main" id="{9FBFCC1C-FB7B-4FDB-990C-5FF68810B0DB}"/>
              </a:ext>
            </a:extLst>
          </p:cNvPr>
          <p:cNvSpPr>
            <a:spLocks noGrp="1" noChangeArrowheads="1"/>
          </p:cNvSpPr>
          <p:nvPr>
            <p:ph type="body" idx="1"/>
          </p:nvPr>
        </p:nvSpPr>
        <p:spPr/>
        <p:txBody>
          <a:bodyPr/>
          <a:lstStyle/>
          <a:p>
            <a:r>
              <a:rPr lang="en-US" altLang="en-US" dirty="0"/>
              <a:t>Use of chemicals that don’t add value</a:t>
            </a:r>
          </a:p>
          <a:p>
            <a:r>
              <a:rPr lang="en-US" altLang="en-US" dirty="0"/>
              <a:t>Use of dangerous/polluting chemicals</a:t>
            </a:r>
          </a:p>
          <a:p>
            <a:r>
              <a:rPr lang="en-US" altLang="en-US" dirty="0"/>
              <a:t>Excess inventory – Disposal of chemicals</a:t>
            </a:r>
          </a:p>
          <a:p>
            <a:r>
              <a:rPr lang="en-US" altLang="en-US" dirty="0"/>
              <a:t>By-products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28256CA7-0A4E-418A-8DCE-BC98A1866C68}"/>
              </a:ext>
            </a:extLst>
          </p:cNvPr>
          <p:cNvSpPr>
            <a:spLocks noGrp="1" noRot="1" noChangeArrowheads="1"/>
          </p:cNvSpPr>
          <p:nvPr>
            <p:ph type="title"/>
          </p:nvPr>
        </p:nvSpPr>
        <p:spPr/>
        <p:txBody>
          <a:bodyPr/>
          <a:lstStyle/>
          <a:p>
            <a:r>
              <a:rPr lang="en-US" altLang="en-US" dirty="0"/>
              <a:t>Processes with Chemical Waste</a:t>
            </a:r>
          </a:p>
        </p:txBody>
      </p:sp>
      <p:sp>
        <p:nvSpPr>
          <p:cNvPr id="325635" name="Rectangle 3">
            <a:extLst>
              <a:ext uri="{FF2B5EF4-FFF2-40B4-BE49-F238E27FC236}">
                <a16:creationId xmlns:a16="http://schemas.microsoft.com/office/drawing/2014/main" id="{EF03AE6E-1717-4EC4-A5F1-4E472033487D}"/>
              </a:ext>
            </a:extLst>
          </p:cNvPr>
          <p:cNvSpPr>
            <a:spLocks noGrp="1" noChangeArrowheads="1"/>
          </p:cNvSpPr>
          <p:nvPr>
            <p:ph type="body" idx="1"/>
          </p:nvPr>
        </p:nvSpPr>
        <p:spPr/>
        <p:txBody>
          <a:bodyPr>
            <a:normAutofit lnSpcReduction="10000"/>
          </a:bodyPr>
          <a:lstStyle/>
          <a:p>
            <a:pPr>
              <a:lnSpc>
                <a:spcPct val="90000"/>
              </a:lnSpc>
            </a:pPr>
            <a:r>
              <a:rPr lang="en-US" altLang="en-US" dirty="0"/>
              <a:t>Bonding and sealing</a:t>
            </a:r>
          </a:p>
          <a:p>
            <a:pPr>
              <a:lnSpc>
                <a:spcPct val="90000"/>
              </a:lnSpc>
            </a:pPr>
            <a:r>
              <a:rPr lang="en-US" altLang="en-US" dirty="0"/>
              <a:t>Chemical and hazardous material management</a:t>
            </a:r>
          </a:p>
          <a:p>
            <a:pPr>
              <a:lnSpc>
                <a:spcPct val="90000"/>
              </a:lnSpc>
            </a:pPr>
            <a:r>
              <a:rPr lang="en-US" altLang="en-US" dirty="0"/>
              <a:t>Chemical manufacturing</a:t>
            </a:r>
          </a:p>
          <a:p>
            <a:pPr>
              <a:lnSpc>
                <a:spcPct val="90000"/>
              </a:lnSpc>
            </a:pPr>
            <a:r>
              <a:rPr lang="en-US" altLang="en-US" dirty="0"/>
              <a:t>Cleaning and Surface Preparation</a:t>
            </a:r>
          </a:p>
          <a:p>
            <a:pPr>
              <a:lnSpc>
                <a:spcPct val="90000"/>
              </a:lnSpc>
            </a:pPr>
            <a:r>
              <a:rPr lang="en-US" altLang="en-US" dirty="0"/>
              <a:t>Metal fabrication and machining</a:t>
            </a:r>
          </a:p>
          <a:p>
            <a:pPr>
              <a:lnSpc>
                <a:spcPct val="90000"/>
              </a:lnSpc>
            </a:pPr>
            <a:r>
              <a:rPr lang="en-US" altLang="en-US" dirty="0"/>
              <a:t>Metal finishing, plating and polishing</a:t>
            </a:r>
          </a:p>
          <a:p>
            <a:pPr>
              <a:lnSpc>
                <a:spcPct val="90000"/>
              </a:lnSpc>
            </a:pPr>
            <a:r>
              <a:rPr lang="en-US" altLang="en-US" dirty="0"/>
              <a:t>Coating </a:t>
            </a:r>
          </a:p>
          <a:p>
            <a:pPr>
              <a:lnSpc>
                <a:spcPct val="90000"/>
              </a:lnSpc>
            </a:pPr>
            <a:r>
              <a:rPr lang="en-US" altLang="en-US" dirty="0"/>
              <a:t>Welding</a:t>
            </a:r>
          </a:p>
          <a:p>
            <a:pPr>
              <a:lnSpc>
                <a:spcPct val="90000"/>
              </a:lnSpc>
            </a:pPr>
            <a:r>
              <a:rPr lang="en-US" altLang="en-US" dirty="0"/>
              <a:t>Chemical packaging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4E6EB05B-F2B3-435C-B701-5F3D96FCC25C}"/>
              </a:ext>
            </a:extLst>
          </p:cNvPr>
          <p:cNvSpPr>
            <a:spLocks noGrp="1" noRot="1" noChangeArrowheads="1"/>
          </p:cNvSpPr>
          <p:nvPr>
            <p:ph type="title"/>
          </p:nvPr>
        </p:nvSpPr>
        <p:spPr>
          <a:xfrm>
            <a:off x="1981200" y="228600"/>
            <a:ext cx="8229600" cy="1143000"/>
          </a:xfrm>
        </p:spPr>
        <p:txBody>
          <a:bodyPr/>
          <a:lstStyle/>
          <a:p>
            <a:r>
              <a:rPr lang="en-US" altLang="en-US" dirty="0"/>
              <a:t>Visual Controls</a:t>
            </a:r>
          </a:p>
        </p:txBody>
      </p:sp>
      <p:sp>
        <p:nvSpPr>
          <p:cNvPr id="327683" name="Rectangle 3">
            <a:extLst>
              <a:ext uri="{FF2B5EF4-FFF2-40B4-BE49-F238E27FC236}">
                <a16:creationId xmlns:a16="http://schemas.microsoft.com/office/drawing/2014/main" id="{A1EBA483-C515-477A-A3BB-A24D419A3CC1}"/>
              </a:ext>
            </a:extLst>
          </p:cNvPr>
          <p:cNvSpPr>
            <a:spLocks noGrp="1" noChangeArrowheads="1"/>
          </p:cNvSpPr>
          <p:nvPr>
            <p:ph type="body" idx="1"/>
          </p:nvPr>
        </p:nvSpPr>
        <p:spPr/>
        <p:txBody>
          <a:bodyPr/>
          <a:lstStyle/>
          <a:p>
            <a:r>
              <a:rPr lang="en-US" altLang="en-US" dirty="0"/>
              <a:t>Where to put the chemical</a:t>
            </a:r>
          </a:p>
          <a:p>
            <a:r>
              <a:rPr lang="en-US" altLang="en-US" dirty="0"/>
              <a:t>How much chemical to use</a:t>
            </a:r>
          </a:p>
          <a:p>
            <a:r>
              <a:rPr lang="en-US" altLang="en-US" dirty="0"/>
              <a:t>What is in a container</a:t>
            </a:r>
          </a:p>
          <a:p>
            <a:r>
              <a:rPr lang="en-US" altLang="en-US" dirty="0"/>
              <a:t>Where it is stored</a:t>
            </a:r>
          </a:p>
        </p:txBody>
      </p:sp>
      <p:pic>
        <p:nvPicPr>
          <p:cNvPr id="327684" name="Picture 4">
            <a:extLst>
              <a:ext uri="{FF2B5EF4-FFF2-40B4-BE49-F238E27FC236}">
                <a16:creationId xmlns:a16="http://schemas.microsoft.com/office/drawing/2014/main" id="{6A6823E0-153E-4D33-A87F-749246F9E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24" t="51001" r="13124" b="19000"/>
          <a:stretch>
            <a:fillRect/>
          </a:stretch>
        </p:blipFill>
        <p:spPr bwMode="auto">
          <a:xfrm>
            <a:off x="2057400" y="41910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39604A8C-7610-4E29-B8FA-F512468DF8D3}"/>
              </a:ext>
            </a:extLst>
          </p:cNvPr>
          <p:cNvSpPr>
            <a:spLocks noGrp="1" noRot="1" noChangeArrowheads="1"/>
          </p:cNvSpPr>
          <p:nvPr>
            <p:ph type="title"/>
          </p:nvPr>
        </p:nvSpPr>
        <p:spPr/>
        <p:txBody>
          <a:bodyPr/>
          <a:lstStyle/>
          <a:p>
            <a:r>
              <a:rPr lang="en-US" altLang="en-US" dirty="0"/>
              <a:t>Chemical Considerations</a:t>
            </a:r>
          </a:p>
        </p:txBody>
      </p:sp>
      <p:sp>
        <p:nvSpPr>
          <p:cNvPr id="323587" name="Rectangle 3">
            <a:extLst>
              <a:ext uri="{FF2B5EF4-FFF2-40B4-BE49-F238E27FC236}">
                <a16:creationId xmlns:a16="http://schemas.microsoft.com/office/drawing/2014/main" id="{91F694F7-B6FB-4806-B143-D367F29D84E8}"/>
              </a:ext>
            </a:extLst>
          </p:cNvPr>
          <p:cNvSpPr>
            <a:spLocks noGrp="1" noChangeArrowheads="1"/>
          </p:cNvSpPr>
          <p:nvPr>
            <p:ph type="body" idx="1"/>
          </p:nvPr>
        </p:nvSpPr>
        <p:spPr>
          <a:xfrm>
            <a:off x="1981200" y="1447801"/>
            <a:ext cx="8229600" cy="4525963"/>
          </a:xfrm>
        </p:spPr>
        <p:txBody>
          <a:bodyPr/>
          <a:lstStyle/>
          <a:p>
            <a:r>
              <a:rPr lang="en-US" altLang="en-US" dirty="0"/>
              <a:t>What types of chemicals are used at the facility?</a:t>
            </a:r>
          </a:p>
          <a:p>
            <a:r>
              <a:rPr lang="en-US" altLang="en-US" dirty="0"/>
              <a:t>What chemicals are produced?</a:t>
            </a:r>
          </a:p>
          <a:p>
            <a:r>
              <a:rPr lang="en-US" altLang="en-US" dirty="0"/>
              <a:t>How can we identify and mark chemicals?</a:t>
            </a:r>
          </a:p>
          <a:p>
            <a:r>
              <a:rPr lang="en-US" altLang="en-US" dirty="0"/>
              <a:t>What is the hazards of the chemicals?</a:t>
            </a:r>
          </a:p>
          <a:p>
            <a:r>
              <a:rPr lang="en-US" altLang="en-US" dirty="0"/>
              <a:t>What is the purchase cost?</a:t>
            </a:r>
          </a:p>
          <a:p>
            <a:pPr lvl="1"/>
            <a:r>
              <a:rPr lang="en-US" altLang="en-US" dirty="0"/>
              <a:t>What is the efficiency of use?</a:t>
            </a:r>
          </a:p>
          <a:p>
            <a:r>
              <a:rPr lang="en-US" altLang="en-US" dirty="0"/>
              <a:t>Who makes decisions involving chemical use/purchase at your company?</a:t>
            </a:r>
          </a:p>
          <a:p>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9B4268A3-E4EB-470F-B261-A6710D6BC107}"/>
              </a:ext>
            </a:extLst>
          </p:cNvPr>
          <p:cNvSpPr>
            <a:spLocks noGrp="1" noRot="1" noChangeArrowheads="1"/>
          </p:cNvSpPr>
          <p:nvPr>
            <p:ph type="title"/>
          </p:nvPr>
        </p:nvSpPr>
        <p:spPr/>
        <p:txBody>
          <a:bodyPr/>
          <a:lstStyle/>
          <a:p>
            <a:r>
              <a:rPr lang="en-US" altLang="en-US" sz="4000" dirty="0"/>
              <a:t>Implementing Lean and Chemical Use</a:t>
            </a:r>
          </a:p>
        </p:txBody>
      </p:sp>
      <p:sp>
        <p:nvSpPr>
          <p:cNvPr id="326659" name="Rectangle 3">
            <a:extLst>
              <a:ext uri="{FF2B5EF4-FFF2-40B4-BE49-F238E27FC236}">
                <a16:creationId xmlns:a16="http://schemas.microsoft.com/office/drawing/2014/main" id="{C5DA8478-2568-4910-BDBF-515E5C6614D7}"/>
              </a:ext>
            </a:extLst>
          </p:cNvPr>
          <p:cNvSpPr>
            <a:spLocks noGrp="1" noChangeArrowheads="1"/>
          </p:cNvSpPr>
          <p:nvPr>
            <p:ph type="body" idx="1"/>
          </p:nvPr>
        </p:nvSpPr>
        <p:spPr/>
        <p:txBody>
          <a:bodyPr/>
          <a:lstStyle/>
          <a:p>
            <a:r>
              <a:rPr lang="en-US" altLang="en-US" dirty="0"/>
              <a:t>Right sized containers</a:t>
            </a:r>
          </a:p>
          <a:p>
            <a:r>
              <a:rPr lang="en-US" altLang="en-US" dirty="0"/>
              <a:t>Just in time chemical use</a:t>
            </a:r>
          </a:p>
          <a:p>
            <a:r>
              <a:rPr lang="en-US" altLang="en-US" dirty="0"/>
              <a:t>Target chemicals during Kaizen events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11305B29-0879-455A-B52D-E4C26EC76310}"/>
              </a:ext>
            </a:extLst>
          </p:cNvPr>
          <p:cNvSpPr>
            <a:spLocks noGrp="1" noRot="1" noChangeArrowheads="1"/>
          </p:cNvSpPr>
          <p:nvPr>
            <p:ph type="title"/>
          </p:nvPr>
        </p:nvSpPr>
        <p:spPr/>
        <p:txBody>
          <a:bodyPr/>
          <a:lstStyle/>
          <a:p>
            <a:r>
              <a:rPr lang="en-US" altLang="en-US" dirty="0"/>
              <a:t>Underlying Causes and Chemicals</a:t>
            </a:r>
          </a:p>
        </p:txBody>
      </p:sp>
      <p:sp>
        <p:nvSpPr>
          <p:cNvPr id="329731" name="Rectangle 3">
            <a:extLst>
              <a:ext uri="{FF2B5EF4-FFF2-40B4-BE49-F238E27FC236}">
                <a16:creationId xmlns:a16="http://schemas.microsoft.com/office/drawing/2014/main" id="{D282FB9B-0DE7-4ED9-A725-F89C3451180A}"/>
              </a:ext>
            </a:extLst>
          </p:cNvPr>
          <p:cNvSpPr>
            <a:spLocks noGrp="1" noChangeArrowheads="1"/>
          </p:cNvSpPr>
          <p:nvPr>
            <p:ph type="body" idx="1"/>
          </p:nvPr>
        </p:nvSpPr>
        <p:spPr>
          <a:xfrm>
            <a:off x="275167" y="1602445"/>
            <a:ext cx="8010004" cy="1580273"/>
          </a:xfrm>
        </p:spPr>
        <p:txBody>
          <a:bodyPr/>
          <a:lstStyle/>
          <a:p>
            <a:r>
              <a:rPr lang="en-US" altLang="en-US" dirty="0">
                <a:effectLst/>
              </a:rPr>
              <a:t>Determine why a hazardous chemical is </a:t>
            </a:r>
            <a:r>
              <a:rPr lang="en-US" altLang="en-US" dirty="0"/>
              <a:t>used</a:t>
            </a:r>
            <a:endParaRPr lang="en-US" altLang="en-US" dirty="0">
              <a:effectLst/>
            </a:endParaRPr>
          </a:p>
          <a:p>
            <a:r>
              <a:rPr lang="en-US" altLang="en-US" dirty="0">
                <a:effectLst/>
              </a:rPr>
              <a:t>Determine why a chemical is wasted.</a:t>
            </a:r>
          </a:p>
        </p:txBody>
      </p:sp>
      <p:sp>
        <p:nvSpPr>
          <p:cNvPr id="2" name="Oval 1">
            <a:extLst>
              <a:ext uri="{FF2B5EF4-FFF2-40B4-BE49-F238E27FC236}">
                <a16:creationId xmlns:a16="http://schemas.microsoft.com/office/drawing/2014/main" id="{F176D21C-FDC3-E518-3F30-376A4996D7BF}"/>
              </a:ext>
            </a:extLst>
          </p:cNvPr>
          <p:cNvSpPr/>
          <p:nvPr/>
        </p:nvSpPr>
        <p:spPr>
          <a:xfrm>
            <a:off x="4597260" y="3000849"/>
            <a:ext cx="5749100" cy="252596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The largest reductions in chemical use often started with a clear understanding of why the chemical was used.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9ED0E808-DCBF-478F-ABAE-8266A28C9F6B}"/>
              </a:ext>
            </a:extLst>
          </p:cNvPr>
          <p:cNvSpPr>
            <a:spLocks noGrp="1" noRot="1" noChangeArrowheads="1"/>
          </p:cNvSpPr>
          <p:nvPr>
            <p:ph type="title"/>
          </p:nvPr>
        </p:nvSpPr>
        <p:spPr/>
        <p:txBody>
          <a:bodyPr/>
          <a:lstStyle/>
          <a:p>
            <a:r>
              <a:rPr lang="en-US" altLang="en-US" dirty="0"/>
              <a:t>What questions do you ask?</a:t>
            </a:r>
          </a:p>
        </p:txBody>
      </p:sp>
      <p:pic>
        <p:nvPicPr>
          <p:cNvPr id="336900" name="Picture 4" descr="1291756_83c16d7588_o">
            <a:extLst>
              <a:ext uri="{FF2B5EF4-FFF2-40B4-BE49-F238E27FC236}">
                <a16:creationId xmlns:a16="http://schemas.microsoft.com/office/drawing/2014/main" id="{0754425E-0FD3-451B-ADF1-DF57BB82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38401"/>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1CE07F98-A86B-4397-810F-2C991F9D2C66}"/>
              </a:ext>
            </a:extLst>
          </p:cNvPr>
          <p:cNvSpPr>
            <a:spLocks noGrp="1" noRot="1" noChangeArrowheads="1"/>
          </p:cNvSpPr>
          <p:nvPr>
            <p:ph type="title"/>
          </p:nvPr>
        </p:nvSpPr>
        <p:spPr/>
        <p:txBody>
          <a:bodyPr/>
          <a:lstStyle/>
          <a:p>
            <a:r>
              <a:rPr lang="en-US" altLang="en-US" dirty="0"/>
              <a:t>Why is the (acid) Solvent a Waste?</a:t>
            </a:r>
          </a:p>
        </p:txBody>
      </p:sp>
      <p:sp>
        <p:nvSpPr>
          <p:cNvPr id="330755" name="Rectangle 3">
            <a:extLst>
              <a:ext uri="{FF2B5EF4-FFF2-40B4-BE49-F238E27FC236}">
                <a16:creationId xmlns:a16="http://schemas.microsoft.com/office/drawing/2014/main" id="{E6E48BCE-4035-4E13-B2BB-2E835AA025BB}"/>
              </a:ext>
            </a:extLst>
          </p:cNvPr>
          <p:cNvSpPr>
            <a:spLocks noGrp="1" noChangeArrowheads="1"/>
          </p:cNvSpPr>
          <p:nvPr>
            <p:ph type="body" idx="1"/>
          </p:nvPr>
        </p:nvSpPr>
        <p:spPr>
          <a:xfrm>
            <a:off x="1981200" y="1600200"/>
            <a:ext cx="8229600" cy="914400"/>
          </a:xfrm>
        </p:spPr>
        <p:txBody>
          <a:bodyPr/>
          <a:lstStyle/>
          <a:p>
            <a:r>
              <a:rPr lang="en-US" altLang="en-US" dirty="0"/>
              <a:t>Because it has oil</a:t>
            </a:r>
          </a:p>
        </p:txBody>
      </p:sp>
      <p:pic>
        <p:nvPicPr>
          <p:cNvPr id="330757" name="Picture 5" descr="1291756_83c16d7588_o">
            <a:extLst>
              <a:ext uri="{FF2B5EF4-FFF2-40B4-BE49-F238E27FC236}">
                <a16:creationId xmlns:a16="http://schemas.microsoft.com/office/drawing/2014/main" id="{D898DDF3-D915-4AA7-8121-702138332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38401"/>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6490B14C-2FC7-42CE-B915-8F2A5611DA4F}"/>
              </a:ext>
            </a:extLst>
          </p:cNvPr>
          <p:cNvSpPr>
            <a:spLocks noGrp="1" noRot="1" noChangeArrowheads="1"/>
          </p:cNvSpPr>
          <p:nvPr>
            <p:ph type="title"/>
          </p:nvPr>
        </p:nvSpPr>
        <p:spPr/>
        <p:txBody>
          <a:bodyPr/>
          <a:lstStyle/>
          <a:p>
            <a:r>
              <a:rPr lang="en-US" altLang="en-US" dirty="0"/>
              <a:t>Why does the solvent have oil</a:t>
            </a:r>
          </a:p>
        </p:txBody>
      </p:sp>
      <p:sp>
        <p:nvSpPr>
          <p:cNvPr id="332803" name="Rectangle 3">
            <a:extLst>
              <a:ext uri="{FF2B5EF4-FFF2-40B4-BE49-F238E27FC236}">
                <a16:creationId xmlns:a16="http://schemas.microsoft.com/office/drawing/2014/main" id="{FF115F91-110B-4514-ADC1-5E08E5392744}"/>
              </a:ext>
            </a:extLst>
          </p:cNvPr>
          <p:cNvSpPr>
            <a:spLocks noGrp="1" noChangeArrowheads="1"/>
          </p:cNvSpPr>
          <p:nvPr>
            <p:ph type="body" idx="1"/>
          </p:nvPr>
        </p:nvSpPr>
        <p:spPr>
          <a:xfrm>
            <a:off x="1981200" y="1600200"/>
            <a:ext cx="8229600" cy="685800"/>
          </a:xfrm>
        </p:spPr>
        <p:txBody>
          <a:bodyPr/>
          <a:lstStyle/>
          <a:p>
            <a:r>
              <a:rPr lang="en-US" altLang="en-US" dirty="0"/>
              <a:t>We are removing it from the part</a:t>
            </a:r>
          </a:p>
        </p:txBody>
      </p:sp>
      <p:pic>
        <p:nvPicPr>
          <p:cNvPr id="332805" name="Picture 5" descr="440777294_3f085783ae_b">
            <a:extLst>
              <a:ext uri="{FF2B5EF4-FFF2-40B4-BE49-F238E27FC236}">
                <a16:creationId xmlns:a16="http://schemas.microsoft.com/office/drawing/2014/main" id="{F919B77F-F74B-4EB2-AF4B-DDF434138D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1" y="2362201"/>
            <a:ext cx="2449513" cy="366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72868D6F-DC34-49A9-ABCB-6FEC66B3BC42}"/>
              </a:ext>
            </a:extLst>
          </p:cNvPr>
          <p:cNvSpPr>
            <a:spLocks noGrp="1" noRot="1" noChangeArrowheads="1"/>
          </p:cNvSpPr>
          <p:nvPr>
            <p:ph type="title"/>
          </p:nvPr>
        </p:nvSpPr>
        <p:spPr/>
        <p:txBody>
          <a:bodyPr/>
          <a:lstStyle/>
          <a:p>
            <a:r>
              <a:rPr lang="en-US" altLang="en-US" dirty="0"/>
              <a:t>Why does the part have oil</a:t>
            </a:r>
          </a:p>
        </p:txBody>
      </p:sp>
      <p:sp>
        <p:nvSpPr>
          <p:cNvPr id="333827" name="Rectangle 3">
            <a:extLst>
              <a:ext uri="{FF2B5EF4-FFF2-40B4-BE49-F238E27FC236}">
                <a16:creationId xmlns:a16="http://schemas.microsoft.com/office/drawing/2014/main" id="{428AB896-AF7E-468F-8B93-2DA01DA4EAA1}"/>
              </a:ext>
            </a:extLst>
          </p:cNvPr>
          <p:cNvSpPr>
            <a:spLocks noGrp="1" noChangeArrowheads="1"/>
          </p:cNvSpPr>
          <p:nvPr>
            <p:ph type="body" idx="1"/>
          </p:nvPr>
        </p:nvSpPr>
        <p:spPr>
          <a:xfrm>
            <a:off x="1981200" y="1600200"/>
            <a:ext cx="8229600" cy="990600"/>
          </a:xfrm>
        </p:spPr>
        <p:txBody>
          <a:bodyPr/>
          <a:lstStyle/>
          <a:p>
            <a:r>
              <a:rPr lang="en-US" altLang="en-US" dirty="0"/>
              <a:t>The manufacturer puts it on</a:t>
            </a:r>
          </a:p>
          <a:p>
            <a:endParaRPr lang="en-US" altLang="en-US" dirty="0"/>
          </a:p>
          <a:p>
            <a:endParaRPr lang="en-US" altLang="en-US" dirty="0"/>
          </a:p>
          <a:p>
            <a:endParaRPr lang="en-US" altLang="en-US" dirty="0"/>
          </a:p>
        </p:txBody>
      </p:sp>
      <p:sp>
        <p:nvSpPr>
          <p:cNvPr id="333830" name="Rectangle 6">
            <a:extLst>
              <a:ext uri="{FF2B5EF4-FFF2-40B4-BE49-F238E27FC236}">
                <a16:creationId xmlns:a16="http://schemas.microsoft.com/office/drawing/2014/main" id="{35218510-9779-458F-98BA-192CDE968EDD}"/>
              </a:ext>
            </a:extLst>
          </p:cNvPr>
          <p:cNvSpPr>
            <a:spLocks noRot="1" noChangeArrowheads="1"/>
          </p:cNvSpPr>
          <p:nvPr/>
        </p:nvSpPr>
        <p:spPr bwMode="auto">
          <a:xfrm>
            <a:off x="2057400" y="2667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r>
              <a:rPr lang="en-US" altLang="en-US" dirty="0"/>
              <a:t>Why does the manufacturer put oil on it</a:t>
            </a:r>
          </a:p>
        </p:txBody>
      </p:sp>
      <p:sp>
        <p:nvSpPr>
          <p:cNvPr id="333831" name="Rectangle 7">
            <a:extLst>
              <a:ext uri="{FF2B5EF4-FFF2-40B4-BE49-F238E27FC236}">
                <a16:creationId xmlns:a16="http://schemas.microsoft.com/office/drawing/2014/main" id="{BC0E2EA9-DA0A-4702-9850-DE26539B249E}"/>
              </a:ext>
            </a:extLst>
          </p:cNvPr>
          <p:cNvSpPr>
            <a:spLocks noChangeArrowheads="1"/>
          </p:cNvSpPr>
          <p:nvPr/>
        </p:nvSpPr>
        <p:spPr bwMode="auto">
          <a:xfrm>
            <a:off x="2057400" y="3992563"/>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r>
              <a:rPr lang="en-US" altLang="en-US" dirty="0"/>
              <a:t>To prevent Corrosion</a:t>
            </a:r>
          </a:p>
          <a:p>
            <a:endParaRPr lang="en-US" altLang="en-US" dirty="0"/>
          </a:p>
          <a:p>
            <a:endParaRPr lang="en-US" altLang="en-US" dirty="0"/>
          </a:p>
          <a:p>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321E7E-96D5-1C2F-ED48-1F37F57E52D0}"/>
              </a:ext>
            </a:extLst>
          </p:cNvPr>
          <p:cNvSpPr>
            <a:spLocks noGrp="1"/>
          </p:cNvSpPr>
          <p:nvPr>
            <p:ph type="title"/>
          </p:nvPr>
        </p:nvSpPr>
        <p:spPr/>
        <p:txBody>
          <a:bodyPr/>
          <a:lstStyle/>
          <a:p>
            <a:r>
              <a:rPr lang="en-US" dirty="0"/>
              <a:t>Disclaimer</a:t>
            </a:r>
          </a:p>
        </p:txBody>
      </p:sp>
      <p:sp>
        <p:nvSpPr>
          <p:cNvPr id="7" name="Content Placeholder 6">
            <a:extLst>
              <a:ext uri="{FF2B5EF4-FFF2-40B4-BE49-F238E27FC236}">
                <a16:creationId xmlns:a16="http://schemas.microsoft.com/office/drawing/2014/main" id="{165007AC-EE2B-B49A-962F-4C34D8DAEE1C}"/>
              </a:ext>
            </a:extLst>
          </p:cNvPr>
          <p:cNvSpPr>
            <a:spLocks noGrp="1"/>
          </p:cNvSpPr>
          <p:nvPr>
            <p:ph idx="1"/>
          </p:nvPr>
        </p:nvSpPr>
        <p:spPr>
          <a:xfrm>
            <a:off x="275167" y="1602445"/>
            <a:ext cx="7854225" cy="4351338"/>
          </a:xfrm>
        </p:spPr>
        <p:txBody>
          <a:bodyPr>
            <a:normAutofit fontScale="92500" lnSpcReduction="20000"/>
          </a:bodyPr>
          <a:lstStyle/>
          <a:p>
            <a:pPr marL="0" indent="0">
              <a:buNone/>
            </a:pPr>
            <a:r>
              <a:rPr lang="en-US" dirty="0"/>
              <a:t>Information presented in this talk is meant to provide a starting point for understanding TRI. Guidance on the regulatory requirements is based on the latest information available.  </a:t>
            </a:r>
          </a:p>
          <a:p>
            <a:pPr marL="0" indent="0">
              <a:buNone/>
            </a:pPr>
            <a:endParaRPr lang="en-US" dirty="0"/>
          </a:p>
          <a:p>
            <a:pPr marL="0" indent="0">
              <a:buNone/>
            </a:pPr>
            <a:r>
              <a:rPr lang="en-US" dirty="0"/>
              <a:t>The regulatory authority (EPA and/or TCEQ) ultimately determine compliance. Before reporting check your individual report against the current rules and policies.</a:t>
            </a:r>
          </a:p>
          <a:p>
            <a:pPr marL="0" indent="0">
              <a:buNone/>
            </a:pPr>
            <a:endParaRPr lang="en-US" dirty="0"/>
          </a:p>
          <a:p>
            <a:pPr marL="0" indent="0">
              <a:buNone/>
            </a:pPr>
            <a:r>
              <a:rPr lang="en-US" dirty="0"/>
              <a:t>This talk also discusses non-regulatory issues related to TRI, it is ultimately up to the company to decide how to apply the information (if at all). </a:t>
            </a:r>
          </a:p>
        </p:txBody>
      </p:sp>
    </p:spTree>
    <p:extLst>
      <p:ext uri="{BB962C8B-B14F-4D97-AF65-F5344CB8AC3E}">
        <p14:creationId xmlns:p14="http://schemas.microsoft.com/office/powerpoint/2010/main" val="48409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C2374F16-03A1-453D-8FF3-A16C97AB434D}"/>
              </a:ext>
            </a:extLst>
          </p:cNvPr>
          <p:cNvSpPr>
            <a:spLocks noGrp="1" noRot="1" noChangeArrowheads="1"/>
          </p:cNvSpPr>
          <p:nvPr>
            <p:ph type="title"/>
          </p:nvPr>
        </p:nvSpPr>
        <p:spPr/>
        <p:txBody>
          <a:bodyPr/>
          <a:lstStyle/>
          <a:p>
            <a:r>
              <a:rPr lang="en-US" altLang="en-US" sz="4000" dirty="0"/>
              <a:t>Why is this type of corrosion protection needed?</a:t>
            </a:r>
          </a:p>
        </p:txBody>
      </p:sp>
      <p:sp>
        <p:nvSpPr>
          <p:cNvPr id="334851" name="Rectangle 3">
            <a:extLst>
              <a:ext uri="{FF2B5EF4-FFF2-40B4-BE49-F238E27FC236}">
                <a16:creationId xmlns:a16="http://schemas.microsoft.com/office/drawing/2014/main" id="{77F94B3E-8C3C-4D66-A1AC-7A204A5F82E8}"/>
              </a:ext>
            </a:extLst>
          </p:cNvPr>
          <p:cNvSpPr>
            <a:spLocks noGrp="1" noChangeArrowheads="1"/>
          </p:cNvSpPr>
          <p:nvPr>
            <p:ph type="body" idx="1"/>
          </p:nvPr>
        </p:nvSpPr>
        <p:spPr/>
        <p:txBody>
          <a:bodyPr/>
          <a:lstStyle/>
          <a:p>
            <a:r>
              <a:rPr lang="en-US" altLang="en-US" dirty="0">
                <a:effectLst/>
              </a:rPr>
              <a:t>We don’t know any other ways to protect the parts from corrosion. Let’s form a team to identify and test some alternatives.</a:t>
            </a:r>
          </a:p>
          <a:p>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CC7A52C0-EC6A-4957-87FF-132BE64AC517}"/>
              </a:ext>
            </a:extLst>
          </p:cNvPr>
          <p:cNvSpPr>
            <a:spLocks noGrp="1" noRot="1" noChangeArrowheads="1"/>
          </p:cNvSpPr>
          <p:nvPr>
            <p:ph type="title"/>
          </p:nvPr>
        </p:nvSpPr>
        <p:spPr/>
        <p:txBody>
          <a:bodyPr/>
          <a:lstStyle/>
          <a:p>
            <a:r>
              <a:rPr lang="en-US" altLang="en-US" dirty="0"/>
              <a:t>Underlying Cause</a:t>
            </a:r>
          </a:p>
        </p:txBody>
      </p:sp>
      <p:sp>
        <p:nvSpPr>
          <p:cNvPr id="335875" name="Rectangle 3">
            <a:extLst>
              <a:ext uri="{FF2B5EF4-FFF2-40B4-BE49-F238E27FC236}">
                <a16:creationId xmlns:a16="http://schemas.microsoft.com/office/drawing/2014/main" id="{280561EF-BA98-41B1-80BE-2434F2F301A6}"/>
              </a:ext>
            </a:extLst>
          </p:cNvPr>
          <p:cNvSpPr>
            <a:spLocks noGrp="1" noChangeArrowheads="1"/>
          </p:cNvSpPr>
          <p:nvPr>
            <p:ph type="body" idx="1"/>
          </p:nvPr>
        </p:nvSpPr>
        <p:spPr/>
        <p:txBody>
          <a:bodyPr/>
          <a:lstStyle/>
          <a:p>
            <a:r>
              <a:rPr lang="en-US" altLang="en-US" dirty="0"/>
              <a:t>The company wants a product that has no corrosion</a:t>
            </a:r>
          </a:p>
          <a:p>
            <a:r>
              <a:rPr lang="en-US" altLang="en-US" dirty="0"/>
              <a:t>The oil and solvent do not add value to the process</a:t>
            </a:r>
          </a:p>
          <a:p>
            <a:r>
              <a:rPr lang="en-US" altLang="en-US" dirty="0"/>
              <a:t>So an underlying cause is corrosion protection</a:t>
            </a:r>
          </a:p>
          <a:p>
            <a:r>
              <a:rPr lang="en-US" altLang="en-US" dirty="0"/>
              <a:t>Form a team and look at alternatives</a:t>
            </a:r>
          </a:p>
        </p:txBody>
      </p:sp>
      <p:sp>
        <p:nvSpPr>
          <p:cNvPr id="2" name="Oval 1">
            <a:extLst>
              <a:ext uri="{FF2B5EF4-FFF2-40B4-BE49-F238E27FC236}">
                <a16:creationId xmlns:a16="http://schemas.microsoft.com/office/drawing/2014/main" id="{9C3B0CF5-E99D-0D2F-857F-E3C257C902F4}"/>
              </a:ext>
            </a:extLst>
          </p:cNvPr>
          <p:cNvSpPr/>
          <p:nvPr/>
        </p:nvSpPr>
        <p:spPr>
          <a:xfrm>
            <a:off x="6676103" y="3696929"/>
            <a:ext cx="4114664" cy="193695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Some underlying causes are easier to address than others.</a:t>
            </a:r>
          </a:p>
          <a:p>
            <a:pPr algn="ctr"/>
            <a:r>
              <a:rPr lang="en-US" dirty="0"/>
              <a:t>Keep looking for causes and solutions.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F7E-7F4C-4D26-5CCF-1B76C390988F}"/>
              </a:ext>
            </a:extLst>
          </p:cNvPr>
          <p:cNvSpPr>
            <a:spLocks noGrp="1"/>
          </p:cNvSpPr>
          <p:nvPr>
            <p:ph type="title"/>
          </p:nvPr>
        </p:nvSpPr>
        <p:spPr/>
        <p:txBody>
          <a:bodyPr/>
          <a:lstStyle/>
          <a:p>
            <a:r>
              <a:rPr lang="en-US" dirty="0"/>
              <a:t>Alternatives to Solvents</a:t>
            </a:r>
          </a:p>
        </p:txBody>
      </p:sp>
      <p:sp>
        <p:nvSpPr>
          <p:cNvPr id="3" name="Content Placeholder 2">
            <a:extLst>
              <a:ext uri="{FF2B5EF4-FFF2-40B4-BE49-F238E27FC236}">
                <a16:creationId xmlns:a16="http://schemas.microsoft.com/office/drawing/2014/main" id="{D7D6AFCF-22A6-727C-46A2-B36DA4A9C552}"/>
              </a:ext>
            </a:extLst>
          </p:cNvPr>
          <p:cNvSpPr>
            <a:spLocks noGrp="1"/>
          </p:cNvSpPr>
          <p:nvPr>
            <p:ph idx="1"/>
          </p:nvPr>
        </p:nvSpPr>
        <p:spPr/>
        <p:txBody>
          <a:bodyPr/>
          <a:lstStyle/>
          <a:p>
            <a:r>
              <a:rPr lang="en-US" dirty="0">
                <a:hlinkClick r:id="rId2"/>
              </a:rPr>
              <a:t>https://www.turi.org/tools/</a:t>
            </a:r>
            <a:endParaRPr lang="en-US" dirty="0"/>
          </a:p>
          <a:p>
            <a:pPr lvl="1"/>
            <a:r>
              <a:rPr lang="en-US" dirty="0"/>
              <a:t>Cleaner Solution database</a:t>
            </a:r>
          </a:p>
          <a:p>
            <a:pPr lvl="1"/>
            <a:r>
              <a:rPr lang="en-US" dirty="0"/>
              <a:t>P2 Options Assessment</a:t>
            </a:r>
          </a:p>
        </p:txBody>
      </p:sp>
      <p:pic>
        <p:nvPicPr>
          <p:cNvPr id="7" name="Picture 6">
            <a:extLst>
              <a:ext uri="{FF2B5EF4-FFF2-40B4-BE49-F238E27FC236}">
                <a16:creationId xmlns:a16="http://schemas.microsoft.com/office/drawing/2014/main" id="{4EFD5FC0-D78F-3890-1316-F8ECF171F752}"/>
              </a:ext>
            </a:extLst>
          </p:cNvPr>
          <p:cNvPicPr>
            <a:picLocks noChangeAspect="1"/>
          </p:cNvPicPr>
          <p:nvPr/>
        </p:nvPicPr>
        <p:blipFill>
          <a:blip r:embed="rId3"/>
          <a:srcRect l="6008" t="12007" r="80608" b="74438"/>
          <a:stretch>
            <a:fillRect/>
          </a:stretch>
        </p:blipFill>
        <p:spPr>
          <a:xfrm>
            <a:off x="4844804" y="2955380"/>
            <a:ext cx="3503872" cy="2086450"/>
          </a:xfrm>
          <a:prstGeom prst="rect">
            <a:avLst/>
          </a:prstGeom>
        </p:spPr>
      </p:pic>
    </p:spTree>
    <p:extLst>
      <p:ext uri="{BB962C8B-B14F-4D97-AF65-F5344CB8AC3E}">
        <p14:creationId xmlns:p14="http://schemas.microsoft.com/office/powerpoint/2010/main" val="187688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a:extLst>
              <a:ext uri="{FF2B5EF4-FFF2-40B4-BE49-F238E27FC236}">
                <a16:creationId xmlns:a16="http://schemas.microsoft.com/office/drawing/2014/main" id="{9CDE2C30-425F-471B-8013-818623321356}"/>
              </a:ext>
            </a:extLst>
          </p:cNvPr>
          <p:cNvSpPr>
            <a:spLocks noGrp="1" noChangeArrowheads="1"/>
          </p:cNvSpPr>
          <p:nvPr>
            <p:ph type="title"/>
          </p:nvPr>
        </p:nvSpPr>
        <p:spPr/>
        <p:txBody>
          <a:bodyPr/>
          <a:lstStyle/>
          <a:p>
            <a:pPr eaLnBrk="1" hangingPunct="1"/>
            <a:r>
              <a:rPr lang="en-US" altLang="en-US" sz="4000" b="1" dirty="0">
                <a:latin typeface="+mn-lt"/>
                <a:ea typeface="+mn-ea"/>
                <a:cs typeface="+mn-cs"/>
              </a:rPr>
              <a:t>TRI, Risk Management and Financial Ratings</a:t>
            </a:r>
          </a:p>
        </p:txBody>
      </p:sp>
      <p:sp>
        <p:nvSpPr>
          <p:cNvPr id="7170" name="Rectangle 4">
            <a:extLst>
              <a:ext uri="{FF2B5EF4-FFF2-40B4-BE49-F238E27FC236}">
                <a16:creationId xmlns:a16="http://schemas.microsoft.com/office/drawing/2014/main" id="{2381A21D-184C-4F5E-BF7D-ACE202EDC54F}"/>
              </a:ext>
            </a:extLst>
          </p:cNvPr>
          <p:cNvSpPr>
            <a:spLocks noGrp="1" noChangeArrowheads="1"/>
          </p:cNvSpPr>
          <p:nvPr>
            <p:ph idx="1"/>
          </p:nvPr>
        </p:nvSpPr>
        <p:spPr/>
        <p:txBody>
          <a:bodyPr>
            <a:normAutofit/>
          </a:bodyPr>
          <a:lstStyle/>
          <a:p>
            <a:pPr eaLnBrk="1" hangingPunct="1"/>
            <a:r>
              <a:rPr lang="en-US" altLang="en-US" dirty="0"/>
              <a:t>Bhopal business loss</a:t>
            </a:r>
          </a:p>
          <a:p>
            <a:pPr lvl="1"/>
            <a:r>
              <a:rPr lang="en-US" altLang="en-US" dirty="0"/>
              <a:t>$400 million settlement</a:t>
            </a:r>
          </a:p>
          <a:p>
            <a:pPr lvl="2"/>
            <a:r>
              <a:rPr lang="en-US" altLang="en-US" dirty="0"/>
              <a:t>Forced to sell most profitable lines</a:t>
            </a:r>
          </a:p>
          <a:p>
            <a:pPr lvl="1"/>
            <a:r>
              <a:rPr lang="en-US" altLang="en-US" dirty="0"/>
              <a:t>Hostile takeover </a:t>
            </a:r>
          </a:p>
          <a:p>
            <a:pPr lvl="1"/>
            <a:r>
              <a:rPr lang="en-US" altLang="en-US" b="1" dirty="0"/>
              <a:t>Investments lost value</a:t>
            </a:r>
          </a:p>
          <a:p>
            <a:pPr marL="457200" lvl="1" indent="0">
              <a:buNone/>
            </a:pPr>
            <a:endParaRPr lang="en-US" altLang="en-US" dirty="0"/>
          </a:p>
          <a:p>
            <a:r>
              <a:rPr lang="en-US" altLang="en-US" dirty="0"/>
              <a:t>Investors increasingly seek assurance</a:t>
            </a:r>
          </a:p>
          <a:p>
            <a:pPr lvl="1"/>
            <a:r>
              <a:rPr lang="en-US" altLang="en-US" dirty="0"/>
              <a:t>ISO and Risk management systems </a:t>
            </a:r>
          </a:p>
          <a:p>
            <a:pPr lvl="1"/>
            <a:r>
              <a:rPr lang="en-US" altLang="en-US" dirty="0"/>
              <a:t>Financial disclosures</a:t>
            </a:r>
          </a:p>
          <a:p>
            <a:endParaRPr lang="en-US" altLang="en-US" dirty="0"/>
          </a:p>
          <a:p>
            <a:pPr marL="0" indent="0">
              <a:buNone/>
            </a:pPr>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3317C-F6AC-309B-431B-C1BDF5B88317}"/>
              </a:ext>
            </a:extLst>
          </p:cNvPr>
          <p:cNvSpPr>
            <a:spLocks noGrp="1"/>
          </p:cNvSpPr>
          <p:nvPr>
            <p:ph type="title"/>
          </p:nvPr>
        </p:nvSpPr>
        <p:spPr/>
        <p:txBody>
          <a:bodyPr/>
          <a:lstStyle/>
          <a:p>
            <a:r>
              <a:rPr lang="en-US" dirty="0"/>
              <a:t> Types of Audits</a:t>
            </a:r>
          </a:p>
        </p:txBody>
      </p:sp>
      <p:sp>
        <p:nvSpPr>
          <p:cNvPr id="2" name="Text Placeholder 1">
            <a:extLst>
              <a:ext uri="{FF2B5EF4-FFF2-40B4-BE49-F238E27FC236}">
                <a16:creationId xmlns:a16="http://schemas.microsoft.com/office/drawing/2014/main" id="{B51E0F2F-8BBD-B109-4920-70767062A812}"/>
              </a:ext>
            </a:extLst>
          </p:cNvPr>
          <p:cNvSpPr>
            <a:spLocks noGrp="1"/>
          </p:cNvSpPr>
          <p:nvPr>
            <p:ph idx="1"/>
          </p:nvPr>
        </p:nvSpPr>
        <p:spPr/>
        <p:txBody>
          <a:bodyPr/>
          <a:lstStyle/>
          <a:p>
            <a:pPr marL="457200" indent="-457200"/>
            <a:r>
              <a:rPr lang="en-US" dirty="0"/>
              <a:t>Regulatory – government/company inspections for compliance</a:t>
            </a:r>
          </a:p>
          <a:p>
            <a:pPr marL="457200" indent="-457200"/>
            <a:r>
              <a:rPr lang="en-US" dirty="0"/>
              <a:t>Operational – Has a set scope of duties and aligns a team for maximum productivity.</a:t>
            </a:r>
          </a:p>
          <a:p>
            <a:pPr marL="1200150" lvl="1" indent="-457200"/>
            <a:r>
              <a:rPr lang="en-US" dirty="0"/>
              <a:t>ISO</a:t>
            </a:r>
          </a:p>
          <a:p>
            <a:pPr marL="1200150" lvl="1" indent="-457200"/>
            <a:r>
              <a:rPr lang="en-US" dirty="0"/>
              <a:t>Regulatory Compliance</a:t>
            </a:r>
          </a:p>
          <a:p>
            <a:pPr marL="457200" indent="-457200"/>
            <a:r>
              <a:rPr lang="en-US" dirty="0"/>
              <a:t>Financial Audits</a:t>
            </a:r>
          </a:p>
          <a:p>
            <a:pPr marL="1200150" lvl="1" indent="-457200"/>
            <a:r>
              <a:rPr lang="en-US" dirty="0"/>
              <a:t>We have seen an uptick in environmental evaluation from long term investors, portfolio managers and other financial management issues.</a:t>
            </a:r>
          </a:p>
          <a:p>
            <a:pPr marL="457200" indent="-457200"/>
            <a:endParaRPr lang="en-US" dirty="0"/>
          </a:p>
          <a:p>
            <a:endParaRPr lang="en-US" dirty="0"/>
          </a:p>
        </p:txBody>
      </p:sp>
      <p:sp>
        <p:nvSpPr>
          <p:cNvPr id="5" name="Slide Number Placeholder 4">
            <a:extLst>
              <a:ext uri="{FF2B5EF4-FFF2-40B4-BE49-F238E27FC236}">
                <a16:creationId xmlns:a16="http://schemas.microsoft.com/office/drawing/2014/main" id="{B462C8DA-2A86-26FD-A4DF-306B76B4E253}"/>
              </a:ext>
            </a:extLst>
          </p:cNvPr>
          <p:cNvSpPr>
            <a:spLocks noGrp="1"/>
          </p:cNvSpPr>
          <p:nvPr>
            <p:ph type="sldNum" sz="quarter" idx="12"/>
          </p:nvPr>
        </p:nvSpPr>
        <p:spPr/>
        <p:txBody>
          <a:bodyPr/>
          <a:lstStyle/>
          <a:p>
            <a:pPr>
              <a:defRPr/>
            </a:pPr>
            <a:fld id="{A4AA507C-D2A3-4675-8F7D-BAEDA340D22D}" type="slidenum">
              <a:rPr lang="en-US" altLang="en-US" smtClean="0"/>
              <a:pPr>
                <a:defRPr/>
              </a:pPr>
              <a:t>34</a:t>
            </a:fld>
            <a:endParaRPr lang="en-US" altLang="en-US" dirty="0"/>
          </a:p>
        </p:txBody>
      </p:sp>
    </p:spTree>
    <p:extLst>
      <p:ext uri="{BB962C8B-B14F-4D97-AF65-F5344CB8AC3E}">
        <p14:creationId xmlns:p14="http://schemas.microsoft.com/office/powerpoint/2010/main" val="302423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Annex SL – Multiple Standards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0021618"/>
              </p:ext>
            </p:extLst>
          </p:nvPr>
        </p:nvGraphicFramePr>
        <p:xfrm>
          <a:off x="-485776" y="1281113"/>
          <a:ext cx="11149013" cy="4986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Right 4">
            <a:extLst>
              <a:ext uri="{FF2B5EF4-FFF2-40B4-BE49-F238E27FC236}">
                <a16:creationId xmlns:a16="http://schemas.microsoft.com/office/drawing/2014/main" id="{4857AB5C-A141-702F-757A-97EF075E173D}"/>
              </a:ext>
            </a:extLst>
          </p:cNvPr>
          <p:cNvSpPr/>
          <p:nvPr/>
        </p:nvSpPr>
        <p:spPr>
          <a:xfrm>
            <a:off x="1590675" y="2195513"/>
            <a:ext cx="2043113" cy="70008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6BFBB1C2-5D7A-6C1D-0DC7-8D9C5E8A3F3F}"/>
              </a:ext>
            </a:extLst>
          </p:cNvPr>
          <p:cNvSpPr/>
          <p:nvPr/>
        </p:nvSpPr>
        <p:spPr>
          <a:xfrm>
            <a:off x="1042988" y="4438650"/>
            <a:ext cx="2043113" cy="70008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CEBCE2-8AA0-1C2C-DBD0-965CB2CD9FBD}"/>
              </a:ext>
            </a:extLst>
          </p:cNvPr>
          <p:cNvSpPr/>
          <p:nvPr/>
        </p:nvSpPr>
        <p:spPr>
          <a:xfrm>
            <a:off x="171450" y="1809750"/>
            <a:ext cx="2085975" cy="31623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TRI Chemicals</a:t>
            </a:r>
          </a:p>
          <a:p>
            <a:pPr algn="ctr"/>
            <a:r>
              <a:rPr lang="en-US" dirty="0"/>
              <a:t>Will come up in both these standards</a:t>
            </a:r>
          </a:p>
        </p:txBody>
      </p:sp>
      <p:sp>
        <p:nvSpPr>
          <p:cNvPr id="8" name="Rectangle 7">
            <a:extLst>
              <a:ext uri="{FF2B5EF4-FFF2-40B4-BE49-F238E27FC236}">
                <a16:creationId xmlns:a16="http://schemas.microsoft.com/office/drawing/2014/main" id="{B9077FAF-A2A6-209C-D087-A99E100281F4}"/>
              </a:ext>
            </a:extLst>
          </p:cNvPr>
          <p:cNvSpPr/>
          <p:nvPr/>
        </p:nvSpPr>
        <p:spPr>
          <a:xfrm>
            <a:off x="8239125" y="1743075"/>
            <a:ext cx="2085975" cy="31623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TRI Chemicals</a:t>
            </a:r>
          </a:p>
          <a:p>
            <a:pPr algn="ctr"/>
            <a:r>
              <a:rPr lang="en-US" dirty="0"/>
              <a:t>Might come up in any audit of Annex SL  standards</a:t>
            </a:r>
          </a:p>
        </p:txBody>
      </p:sp>
    </p:spTree>
    <p:extLst>
      <p:ext uri="{BB962C8B-B14F-4D97-AF65-F5344CB8AC3E}">
        <p14:creationId xmlns:p14="http://schemas.microsoft.com/office/powerpoint/2010/main" val="2061679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FA4665-4450-E75C-225B-43697AA1EE62}"/>
              </a:ext>
            </a:extLst>
          </p:cNvPr>
          <p:cNvSpPr>
            <a:spLocks noGrp="1"/>
          </p:cNvSpPr>
          <p:nvPr>
            <p:ph type="title"/>
          </p:nvPr>
        </p:nvSpPr>
        <p:spPr>
          <a:xfrm>
            <a:off x="779462" y="638176"/>
            <a:ext cx="10515600" cy="1814512"/>
          </a:xfrm>
        </p:spPr>
        <p:txBody>
          <a:bodyPr>
            <a:normAutofit/>
          </a:bodyPr>
          <a:lstStyle/>
          <a:p>
            <a:r>
              <a:rPr lang="en-US" b="1" dirty="0">
                <a:latin typeface="+mn-lt"/>
              </a:rPr>
              <a:t>Financial Reporting </a:t>
            </a:r>
            <a:br>
              <a:rPr lang="en-US" b="1" dirty="0">
                <a:latin typeface="+mn-lt"/>
              </a:rPr>
            </a:br>
            <a:r>
              <a:rPr lang="en-US" b="1" dirty="0">
                <a:latin typeface="+mn-lt"/>
              </a:rPr>
              <a:t>and Right to Know </a:t>
            </a:r>
          </a:p>
        </p:txBody>
      </p:sp>
      <p:sp>
        <p:nvSpPr>
          <p:cNvPr id="6" name="Subtitle 5">
            <a:extLst>
              <a:ext uri="{FF2B5EF4-FFF2-40B4-BE49-F238E27FC236}">
                <a16:creationId xmlns:a16="http://schemas.microsoft.com/office/drawing/2014/main" id="{2B74FC8E-AAAD-A3DE-AE62-2A5752B382A3}"/>
              </a:ext>
            </a:extLst>
          </p:cNvPr>
          <p:cNvSpPr>
            <a:spLocks noGrp="1"/>
          </p:cNvSpPr>
          <p:nvPr>
            <p:ph type="body" idx="1"/>
          </p:nvPr>
        </p:nvSpPr>
        <p:spPr>
          <a:xfrm>
            <a:off x="779462" y="2562226"/>
            <a:ext cx="6402388" cy="3990974"/>
          </a:xfrm>
          <a:solidFill>
            <a:schemeClr val="tx1">
              <a:lumMod val="85000"/>
              <a:lumOff val="15000"/>
            </a:schemeClr>
          </a:solidFill>
        </p:spPr>
        <p:txBody>
          <a:bodyPr>
            <a:noAutofit/>
          </a:bodyPr>
          <a:lstStyle/>
          <a:p>
            <a:r>
              <a:rPr lang="en-US" sz="2800" dirty="0">
                <a:solidFill>
                  <a:schemeClr val="bg1"/>
                </a:solidFill>
              </a:rPr>
              <a:t>“Laying the foundation for all the stakeholders is key. You can’t build trust when a crisis happens. You build trust before a crisis happens.” – Scott Keller</a:t>
            </a:r>
          </a:p>
          <a:p>
            <a:endParaRPr lang="en-US" sz="2800" i="1" dirty="0">
              <a:solidFill>
                <a:schemeClr val="bg1"/>
              </a:solidFill>
            </a:endParaRPr>
          </a:p>
          <a:p>
            <a:r>
              <a:rPr lang="en-US" sz="2800" i="1" dirty="0">
                <a:solidFill>
                  <a:schemeClr val="bg1"/>
                </a:solidFill>
                <a:hlinkClick r:id="rId2">
                  <a:extLst>
                    <a:ext uri="{A12FA001-AC4F-418D-AE19-62706E023703}">
                      <ahyp:hlinkClr xmlns:ahyp="http://schemas.microsoft.com/office/drawing/2018/hyperlinkcolor" val="tx"/>
                    </a:ext>
                  </a:extLst>
                </a:hlinkClick>
              </a:rPr>
              <a:t>“Impacting audiences across the globe: CEO Excellence revisited</a:t>
            </a:r>
            <a:r>
              <a:rPr lang="en-US" sz="2800" i="1" dirty="0">
                <a:solidFill>
                  <a:schemeClr val="bg1"/>
                </a:solidFill>
              </a:rPr>
              <a:t>”</a:t>
            </a:r>
          </a:p>
          <a:p>
            <a:r>
              <a:rPr lang="en-US" sz="1600" i="1" dirty="0">
                <a:solidFill>
                  <a:schemeClr val="bg1"/>
                </a:solidFill>
              </a:rPr>
              <a:t>(https://www.mckinsey.com/featured-insights/mckinsey-on-books/impacting-audiences-across-the-globe-ceo-excellence-revisited)</a:t>
            </a:r>
            <a:endParaRPr lang="en-US" sz="2800" dirty="0">
              <a:solidFill>
                <a:schemeClr val="bg1"/>
              </a:solidFill>
            </a:endParaRPr>
          </a:p>
        </p:txBody>
      </p:sp>
    </p:spTree>
    <p:extLst>
      <p:ext uri="{BB962C8B-B14F-4D97-AF65-F5344CB8AC3E}">
        <p14:creationId xmlns:p14="http://schemas.microsoft.com/office/powerpoint/2010/main" val="3210650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3E3CD5-4A8E-420D-A6C1-66A42D44A49A}"/>
              </a:ext>
            </a:extLst>
          </p:cNvPr>
          <p:cNvSpPr>
            <a:spLocks noGrp="1"/>
          </p:cNvSpPr>
          <p:nvPr>
            <p:ph type="title"/>
          </p:nvPr>
        </p:nvSpPr>
        <p:spPr/>
        <p:txBody>
          <a:bodyPr>
            <a:normAutofit/>
          </a:bodyPr>
          <a:lstStyle/>
          <a:p>
            <a:r>
              <a:rPr lang="en-US" dirty="0"/>
              <a:t>Global Reporting Initiative</a:t>
            </a:r>
            <a:br>
              <a:rPr lang="en-US" dirty="0"/>
            </a:br>
            <a:r>
              <a:rPr lang="en-US" dirty="0"/>
              <a:t>(GRI) </a:t>
            </a:r>
          </a:p>
        </p:txBody>
      </p:sp>
      <p:sp>
        <p:nvSpPr>
          <p:cNvPr id="8" name="Subtitle 7">
            <a:extLst>
              <a:ext uri="{FF2B5EF4-FFF2-40B4-BE49-F238E27FC236}">
                <a16:creationId xmlns:a16="http://schemas.microsoft.com/office/drawing/2014/main" id="{3CCC2EFC-2DF9-48D6-8282-F6A21C5EB376}"/>
              </a:ext>
            </a:extLst>
          </p:cNvPr>
          <p:cNvSpPr>
            <a:spLocks noGrp="1"/>
          </p:cNvSpPr>
          <p:nvPr>
            <p:ph idx="1"/>
          </p:nvPr>
        </p:nvSpPr>
        <p:spPr/>
        <p:txBody>
          <a:bodyPr>
            <a:normAutofit/>
          </a:bodyPr>
          <a:lstStyle/>
          <a:p>
            <a:r>
              <a:rPr lang="en-US" dirty="0">
                <a:solidFill>
                  <a:srgbClr val="202122"/>
                </a:solidFill>
                <a:latin typeface="Arial" panose="020B0604020202020204" pitchFamily="34" charset="0"/>
              </a:rPr>
              <a:t>An international independent standards organization that helps businesses, governments and other organizations understand and communicate their impacts on issues such as climate change, human rights and corruption.</a:t>
            </a:r>
            <a:endParaRPr lang="en-US" dirty="0"/>
          </a:p>
        </p:txBody>
      </p:sp>
      <p:sp>
        <p:nvSpPr>
          <p:cNvPr id="5" name="Footer Placeholder 4">
            <a:extLst>
              <a:ext uri="{FF2B5EF4-FFF2-40B4-BE49-F238E27FC236}">
                <a16:creationId xmlns:a16="http://schemas.microsoft.com/office/drawing/2014/main" id="{B4312902-9A07-4B9C-9FB8-07B3A6A024CD}"/>
              </a:ext>
            </a:extLst>
          </p:cNvPr>
          <p:cNvSpPr>
            <a:spLocks noGrp="1"/>
          </p:cNvSpPr>
          <p:nvPr>
            <p:ph type="ftr" sz="quarter" idx="11"/>
          </p:nvPr>
        </p:nvSpPr>
        <p:spPr/>
        <p:txBody>
          <a:bodyPr/>
          <a:lstStyle/>
          <a:p>
            <a:pPr>
              <a:defRPr/>
            </a:pPr>
            <a:r>
              <a:rPr lang="en-US" dirty="0"/>
              <a:t>© 2019 University of Texas Arlington - Division of Enterprise Development</a:t>
            </a:r>
          </a:p>
        </p:txBody>
      </p:sp>
      <p:sp>
        <p:nvSpPr>
          <p:cNvPr id="6" name="Slide Number Placeholder 5">
            <a:extLst>
              <a:ext uri="{FF2B5EF4-FFF2-40B4-BE49-F238E27FC236}">
                <a16:creationId xmlns:a16="http://schemas.microsoft.com/office/drawing/2014/main" id="{92F86059-7231-45C1-AAC9-8B7928FA9C38}"/>
              </a:ext>
            </a:extLst>
          </p:cNvPr>
          <p:cNvSpPr>
            <a:spLocks noGrp="1"/>
          </p:cNvSpPr>
          <p:nvPr>
            <p:ph type="sldNum" sz="quarter" idx="12"/>
          </p:nvPr>
        </p:nvSpPr>
        <p:spPr/>
        <p:txBody>
          <a:bodyPr/>
          <a:lstStyle/>
          <a:p>
            <a:pPr>
              <a:defRPr/>
            </a:pPr>
            <a:fld id="{A7A9AB15-2ECF-4F04-94DD-43E30B006B12}" type="slidenum">
              <a:rPr lang="en-US" altLang="en-US" smtClean="0"/>
              <a:pPr>
                <a:defRPr/>
              </a:pPr>
              <a:t>37</a:t>
            </a:fld>
            <a:endParaRPr lang="en-US" altLang="en-US" dirty="0"/>
          </a:p>
        </p:txBody>
      </p:sp>
      <p:pic>
        <p:nvPicPr>
          <p:cNvPr id="3074" name="Picture 2">
            <a:extLst>
              <a:ext uri="{FF2B5EF4-FFF2-40B4-BE49-F238E27FC236}">
                <a16:creationId xmlns:a16="http://schemas.microsoft.com/office/drawing/2014/main" id="{09AA9608-EA9B-4B87-8C32-BE03033AB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3590925"/>
            <a:ext cx="1428750" cy="1428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17CCE6D1-A10B-4CBA-84D0-E40F1C5F733A}"/>
              </a:ext>
            </a:extLst>
          </p:cNvPr>
          <p:cNvGraphicFramePr>
            <a:graphicFrameLocks noGrp="1"/>
          </p:cNvGraphicFramePr>
          <p:nvPr/>
        </p:nvGraphicFramePr>
        <p:xfrm>
          <a:off x="4114800" y="2841625"/>
          <a:ext cx="4229100" cy="547370"/>
        </p:xfrm>
        <a:graphic>
          <a:graphicData uri="http://schemas.openxmlformats.org/drawingml/2006/table">
            <a:tbl>
              <a:tblPr/>
              <a:tblGrid>
                <a:gridCol w="4229100">
                  <a:extLst>
                    <a:ext uri="{9D8B030D-6E8A-4147-A177-3AD203B41FA5}">
                      <a16:colId xmlns:a16="http://schemas.microsoft.com/office/drawing/2014/main" val="4277839156"/>
                    </a:ext>
                  </a:extLst>
                </a:gridCol>
              </a:tblGrid>
              <a:tr h="547370">
                <a:tc>
                  <a:txBody>
                    <a:bodyPr/>
                    <a:lstStyle/>
                    <a:p>
                      <a:pPr algn="l" fontAlgn="t"/>
                      <a:r>
                        <a:rPr lang="en-US" sz="2400" u="none" strike="noStrike" dirty="0">
                          <a:solidFill>
                            <a:srgbClr val="3366BB"/>
                          </a:solidFill>
                          <a:effectLst/>
                          <a:hlinkClick r:id="rId4"/>
                        </a:rPr>
                        <a:t>www.globalreporting.org</a:t>
                      </a:r>
                      <a:endParaRPr lang="en-US" sz="24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bg1"/>
                    </a:solidFill>
                  </a:tcPr>
                </a:tc>
                <a:extLst>
                  <a:ext uri="{0D108BD9-81ED-4DB2-BD59-A6C34878D82A}">
                    <a16:rowId xmlns:a16="http://schemas.microsoft.com/office/drawing/2014/main" val="3320701791"/>
                  </a:ext>
                </a:extLst>
              </a:tr>
            </a:tbl>
          </a:graphicData>
        </a:graphic>
      </p:graphicFrame>
    </p:spTree>
    <p:extLst>
      <p:ext uri="{BB962C8B-B14F-4D97-AF65-F5344CB8AC3E}">
        <p14:creationId xmlns:p14="http://schemas.microsoft.com/office/powerpoint/2010/main" val="2671374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765E21-A957-4864-A7F8-1721DBD7B7CC}"/>
              </a:ext>
            </a:extLst>
          </p:cNvPr>
          <p:cNvSpPr>
            <a:spLocks noGrp="1"/>
          </p:cNvSpPr>
          <p:nvPr>
            <p:ph type="title"/>
          </p:nvPr>
        </p:nvSpPr>
        <p:spPr/>
        <p:txBody>
          <a:bodyPr/>
          <a:lstStyle/>
          <a:p>
            <a:r>
              <a:rPr lang="en-US" dirty="0"/>
              <a:t>GRI Standards</a:t>
            </a:r>
          </a:p>
        </p:txBody>
      </p:sp>
      <p:sp>
        <p:nvSpPr>
          <p:cNvPr id="2" name="Text Placeholder 1">
            <a:extLst>
              <a:ext uri="{FF2B5EF4-FFF2-40B4-BE49-F238E27FC236}">
                <a16:creationId xmlns:a16="http://schemas.microsoft.com/office/drawing/2014/main" id="{52C3BE53-F3D8-4A45-964F-A4709020A097}"/>
              </a:ext>
            </a:extLst>
          </p:cNvPr>
          <p:cNvSpPr>
            <a:spLocks noGrp="1"/>
          </p:cNvSpPr>
          <p:nvPr>
            <p:ph idx="1"/>
          </p:nvPr>
        </p:nvSpPr>
        <p:spPr/>
        <p:txBody>
          <a:bodyPr/>
          <a:lstStyle/>
          <a:p>
            <a:pPr marL="457200" indent="-457200"/>
            <a:r>
              <a:rPr lang="en-US" dirty="0"/>
              <a:t>Widely accepted standards </a:t>
            </a:r>
          </a:p>
          <a:p>
            <a:pPr marL="457200" indent="-457200"/>
            <a:r>
              <a:rPr lang="en-US" dirty="0"/>
              <a:t>Free*</a:t>
            </a:r>
          </a:p>
          <a:p>
            <a:pPr marL="1200150" lvl="1" indent="-457200"/>
            <a:r>
              <a:rPr lang="en-US" dirty="0"/>
              <a:t>Sponsored by financial sector donations </a:t>
            </a:r>
          </a:p>
          <a:p>
            <a:pPr marL="1200150" lvl="1" indent="-457200"/>
            <a:r>
              <a:rPr lang="en-US" dirty="0"/>
              <a:t>*Conditional use</a:t>
            </a:r>
          </a:p>
          <a:p>
            <a:pPr marL="457200" indent="-457200"/>
            <a:r>
              <a:rPr lang="en-US" dirty="0"/>
              <a:t>Covers three areas</a:t>
            </a:r>
          </a:p>
          <a:p>
            <a:pPr marL="1200150" lvl="1" indent="-457200"/>
            <a:r>
              <a:rPr lang="en-US" dirty="0"/>
              <a:t>Environmental </a:t>
            </a:r>
          </a:p>
          <a:p>
            <a:pPr marL="1200150" lvl="1" indent="-457200"/>
            <a:r>
              <a:rPr lang="en-US" dirty="0"/>
              <a:t>Economic</a:t>
            </a:r>
          </a:p>
          <a:p>
            <a:pPr marL="1200150" lvl="1" indent="-457200"/>
            <a:r>
              <a:rPr lang="en-US" dirty="0"/>
              <a:t>Social </a:t>
            </a:r>
          </a:p>
          <a:p>
            <a:pPr marL="457200" indent="-457200"/>
            <a:endParaRPr lang="en-US" dirty="0"/>
          </a:p>
        </p:txBody>
      </p:sp>
      <p:sp>
        <p:nvSpPr>
          <p:cNvPr id="4" name="Footer Placeholder 3">
            <a:extLst>
              <a:ext uri="{FF2B5EF4-FFF2-40B4-BE49-F238E27FC236}">
                <a16:creationId xmlns:a16="http://schemas.microsoft.com/office/drawing/2014/main" id="{94B0B407-FBA1-494F-AA80-A548EB37A52D}"/>
              </a:ext>
            </a:extLst>
          </p:cNvPr>
          <p:cNvSpPr>
            <a:spLocks noGrp="1"/>
          </p:cNvSpPr>
          <p:nvPr>
            <p:ph type="ftr" sz="quarter" idx="11"/>
          </p:nvPr>
        </p:nvSpPr>
        <p:spPr/>
        <p:txBody>
          <a:bodyPr/>
          <a:lstStyle/>
          <a:p>
            <a:pPr>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F26D5A82-B375-4301-A9B2-DDAB6CB0D2A0}"/>
              </a:ext>
            </a:extLst>
          </p:cNvPr>
          <p:cNvSpPr>
            <a:spLocks noGrp="1"/>
          </p:cNvSpPr>
          <p:nvPr>
            <p:ph type="sldNum" sz="quarter" idx="12"/>
          </p:nvPr>
        </p:nvSpPr>
        <p:spPr/>
        <p:txBody>
          <a:bodyPr/>
          <a:lstStyle/>
          <a:p>
            <a:pPr>
              <a:defRPr/>
            </a:pPr>
            <a:fld id="{A4AA507C-D2A3-4675-8F7D-BAEDA340D22D}" type="slidenum">
              <a:rPr lang="en-US" altLang="en-US" smtClean="0"/>
              <a:pPr>
                <a:defRPr/>
              </a:pPr>
              <a:t>38</a:t>
            </a:fld>
            <a:endParaRPr lang="en-US" altLang="en-US" dirty="0"/>
          </a:p>
        </p:txBody>
      </p:sp>
    </p:spTree>
    <p:extLst>
      <p:ext uri="{BB962C8B-B14F-4D97-AF65-F5344CB8AC3E}">
        <p14:creationId xmlns:p14="http://schemas.microsoft.com/office/powerpoint/2010/main" val="1301752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3DF677-3BF5-4185-9345-9360422FCADA}"/>
              </a:ext>
            </a:extLst>
          </p:cNvPr>
          <p:cNvSpPr>
            <a:spLocks noGrp="1"/>
          </p:cNvSpPr>
          <p:nvPr>
            <p:ph type="title"/>
          </p:nvPr>
        </p:nvSpPr>
        <p:spPr/>
        <p:txBody>
          <a:bodyPr/>
          <a:lstStyle/>
          <a:p>
            <a:r>
              <a:rPr lang="en-US" dirty="0"/>
              <a:t>GRI Support</a:t>
            </a:r>
          </a:p>
        </p:txBody>
      </p:sp>
      <p:sp>
        <p:nvSpPr>
          <p:cNvPr id="2" name="Text Placeholder 1">
            <a:extLst>
              <a:ext uri="{FF2B5EF4-FFF2-40B4-BE49-F238E27FC236}">
                <a16:creationId xmlns:a16="http://schemas.microsoft.com/office/drawing/2014/main" id="{DF5A84B4-8EEA-41F7-828B-E19203A7DF89}"/>
              </a:ext>
            </a:extLst>
          </p:cNvPr>
          <p:cNvSpPr>
            <a:spLocks noGrp="1"/>
          </p:cNvSpPr>
          <p:nvPr>
            <p:ph idx="1"/>
          </p:nvPr>
        </p:nvSpPr>
        <p:spPr/>
        <p:txBody>
          <a:bodyPr/>
          <a:lstStyle/>
          <a:p>
            <a:pPr marL="457200" indent="-457200"/>
            <a:r>
              <a:rPr lang="en-US" b="0" i="0" dirty="0">
                <a:solidFill>
                  <a:srgbClr val="202122"/>
                </a:solidFill>
                <a:effectLst/>
                <a:latin typeface="Arial" panose="020B0604020202020204" pitchFamily="34" charset="0"/>
              </a:rPr>
              <a:t>A network of many thousands worldwide </a:t>
            </a:r>
          </a:p>
          <a:p>
            <a:pPr marL="457200" indent="-457200"/>
            <a:r>
              <a:rPr lang="en-US" b="0" i="0" dirty="0">
                <a:solidFill>
                  <a:srgbClr val="202122"/>
                </a:solidFill>
                <a:effectLst/>
                <a:latin typeface="Arial" panose="020B0604020202020204" pitchFamily="34" charset="0"/>
              </a:rPr>
              <a:t>create the reporting framework, </a:t>
            </a:r>
          </a:p>
          <a:p>
            <a:pPr marL="457200" indent="-457200"/>
            <a:r>
              <a:rPr lang="en-US" b="0" i="0" dirty="0">
                <a:solidFill>
                  <a:srgbClr val="202122"/>
                </a:solidFill>
                <a:effectLst/>
                <a:latin typeface="Arial" panose="020B0604020202020204" pitchFamily="34" charset="0"/>
              </a:rPr>
              <a:t>use it in disclosing their sustainability performance, </a:t>
            </a:r>
          </a:p>
          <a:p>
            <a:pPr marL="457200" indent="-457200"/>
            <a:r>
              <a:rPr lang="en-US" b="0" i="0" dirty="0">
                <a:solidFill>
                  <a:srgbClr val="202122"/>
                </a:solidFill>
                <a:effectLst/>
                <a:latin typeface="Arial" panose="020B0604020202020204" pitchFamily="34" charset="0"/>
              </a:rPr>
              <a:t>demand its use by organizations </a:t>
            </a:r>
          </a:p>
          <a:p>
            <a:pPr marL="457200" indent="-457200"/>
            <a:r>
              <a:rPr lang="en-US" b="0" i="0" dirty="0">
                <a:solidFill>
                  <a:srgbClr val="202122"/>
                </a:solidFill>
                <a:effectLst/>
                <a:latin typeface="Arial" panose="020B0604020202020204" pitchFamily="34" charset="0"/>
              </a:rPr>
              <a:t>working to improve it</a:t>
            </a:r>
          </a:p>
        </p:txBody>
      </p:sp>
      <p:sp>
        <p:nvSpPr>
          <p:cNvPr id="4" name="Footer Placeholder 3">
            <a:extLst>
              <a:ext uri="{FF2B5EF4-FFF2-40B4-BE49-F238E27FC236}">
                <a16:creationId xmlns:a16="http://schemas.microsoft.com/office/drawing/2014/main" id="{7D88512F-6382-4B5A-ACA6-4F71D29D4352}"/>
              </a:ext>
            </a:extLst>
          </p:cNvPr>
          <p:cNvSpPr>
            <a:spLocks noGrp="1"/>
          </p:cNvSpPr>
          <p:nvPr>
            <p:ph type="ftr" sz="quarter" idx="11"/>
          </p:nvPr>
        </p:nvSpPr>
        <p:spPr/>
        <p:txBody>
          <a:bodyPr/>
          <a:lstStyle/>
          <a:p>
            <a:pPr>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F6741196-8BDC-4FC3-86C2-EBEA3D3AC67C}"/>
              </a:ext>
            </a:extLst>
          </p:cNvPr>
          <p:cNvSpPr>
            <a:spLocks noGrp="1"/>
          </p:cNvSpPr>
          <p:nvPr>
            <p:ph type="sldNum" sz="quarter" idx="12"/>
          </p:nvPr>
        </p:nvSpPr>
        <p:spPr/>
        <p:txBody>
          <a:bodyPr/>
          <a:lstStyle/>
          <a:p>
            <a:pPr>
              <a:defRPr/>
            </a:pPr>
            <a:fld id="{A4AA507C-D2A3-4675-8F7D-BAEDA340D22D}" type="slidenum">
              <a:rPr lang="en-US" altLang="en-US" smtClean="0"/>
              <a:pPr>
                <a:defRPr/>
              </a:pPr>
              <a:t>39</a:t>
            </a:fld>
            <a:endParaRPr lang="en-US" altLang="en-US" dirty="0"/>
          </a:p>
        </p:txBody>
      </p:sp>
    </p:spTree>
    <p:extLst>
      <p:ext uri="{BB962C8B-B14F-4D97-AF65-F5344CB8AC3E}">
        <p14:creationId xmlns:p14="http://schemas.microsoft.com/office/powerpoint/2010/main" val="36208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AC3FA-EE43-A8DC-55E2-AFCD2324EE53}"/>
              </a:ext>
            </a:extLst>
          </p:cNvPr>
          <p:cNvSpPr>
            <a:spLocks noGrp="1"/>
          </p:cNvSpPr>
          <p:nvPr>
            <p:ph type="title"/>
          </p:nvPr>
        </p:nvSpPr>
        <p:spPr>
          <a:xfrm>
            <a:off x="838200" y="365125"/>
            <a:ext cx="10515600" cy="1325563"/>
          </a:xfrm>
        </p:spPr>
        <p:txBody>
          <a:bodyPr anchor="ctr">
            <a:normAutofit/>
          </a:bodyPr>
          <a:lstStyle/>
          <a:p>
            <a:r>
              <a:rPr lang="en-US" b="1"/>
              <a:t>Background</a:t>
            </a:r>
          </a:p>
        </p:txBody>
      </p:sp>
      <p:sp>
        <p:nvSpPr>
          <p:cNvPr id="4" name="Content Placeholder 3">
            <a:extLst>
              <a:ext uri="{FF2B5EF4-FFF2-40B4-BE49-F238E27FC236}">
                <a16:creationId xmlns:a16="http://schemas.microsoft.com/office/drawing/2014/main" id="{A087B8DB-1425-DAF8-C0A2-43385776E7E6}"/>
              </a:ext>
            </a:extLst>
          </p:cNvPr>
          <p:cNvSpPr>
            <a:spLocks noGrp="1"/>
          </p:cNvSpPr>
          <p:nvPr>
            <p:ph sz="half" idx="1"/>
          </p:nvPr>
        </p:nvSpPr>
        <p:spPr>
          <a:xfrm>
            <a:off x="838200" y="1825625"/>
            <a:ext cx="5181600" cy="4351338"/>
          </a:xfrm>
        </p:spPr>
        <p:txBody>
          <a:bodyPr>
            <a:normAutofit/>
          </a:bodyPr>
          <a:lstStyle/>
          <a:p>
            <a:r>
              <a:rPr lang="en-US" sz="2600" dirty="0"/>
              <a:t>Dec 4, 1984 my chemistry teacher explains a chemical plant disaster that happened that day.</a:t>
            </a:r>
          </a:p>
          <a:p>
            <a:pPr lvl="1"/>
            <a:r>
              <a:rPr lang="en-US" sz="2600" dirty="0"/>
              <a:t>3,000 – 8,000 dead immediately</a:t>
            </a:r>
          </a:p>
          <a:p>
            <a:pPr lvl="1"/>
            <a:r>
              <a:rPr lang="en-US" sz="2600" dirty="0"/>
              <a:t>15,000 to 25,000 over time</a:t>
            </a:r>
          </a:p>
          <a:p>
            <a:r>
              <a:rPr lang="en-US" sz="2600" dirty="0"/>
              <a:t>Similar release in West Virginia</a:t>
            </a:r>
          </a:p>
          <a:p>
            <a:pPr lvl="1"/>
            <a:r>
              <a:rPr lang="en-US" sz="2200" dirty="0"/>
              <a:t>No fatalities, but the plant had ongoing compliance issues.</a:t>
            </a:r>
          </a:p>
        </p:txBody>
      </p:sp>
      <p:pic>
        <p:nvPicPr>
          <p:cNvPr id="6" name="Picture 5">
            <a:extLst>
              <a:ext uri="{FF2B5EF4-FFF2-40B4-BE49-F238E27FC236}">
                <a16:creationId xmlns:a16="http://schemas.microsoft.com/office/drawing/2014/main" id="{E8F58D85-E011-17C9-4E37-784C274921C9}"/>
              </a:ext>
            </a:extLst>
          </p:cNvPr>
          <p:cNvPicPr>
            <a:picLocks noChangeAspect="1"/>
          </p:cNvPicPr>
          <p:nvPr/>
        </p:nvPicPr>
        <p:blipFill>
          <a:blip r:embed="rId2"/>
          <a:srcRect l="25036" r="21378"/>
          <a:stretch>
            <a:fillRect/>
          </a:stretch>
        </p:blipFill>
        <p:spPr>
          <a:xfrm>
            <a:off x="6172200" y="1825625"/>
            <a:ext cx="5181600" cy="435133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576D9-A5C3-4A9C-9DF0-59A165A36824}"/>
              </a:ext>
            </a:extLst>
          </p:cNvPr>
          <p:cNvSpPr>
            <a:spLocks noGrp="1"/>
          </p:cNvSpPr>
          <p:nvPr>
            <p:ph type="title"/>
          </p:nvPr>
        </p:nvSpPr>
        <p:spPr/>
        <p:txBody>
          <a:bodyPr/>
          <a:lstStyle/>
          <a:p>
            <a:r>
              <a:rPr lang="en-US" dirty="0"/>
              <a:t>GRI Standards: Structure</a:t>
            </a:r>
          </a:p>
        </p:txBody>
      </p:sp>
      <p:sp>
        <p:nvSpPr>
          <p:cNvPr id="2" name="Text Placeholder 1">
            <a:extLst>
              <a:ext uri="{FF2B5EF4-FFF2-40B4-BE49-F238E27FC236}">
                <a16:creationId xmlns:a16="http://schemas.microsoft.com/office/drawing/2014/main" id="{40F18F0F-731B-472D-BF44-18F57185288E}"/>
              </a:ext>
            </a:extLst>
          </p:cNvPr>
          <p:cNvSpPr>
            <a:spLocks noGrp="1"/>
          </p:cNvSpPr>
          <p:nvPr>
            <p:ph idx="1"/>
          </p:nvPr>
        </p:nvSpPr>
        <p:spPr/>
        <p:txBody>
          <a:bodyPr/>
          <a:lstStyle/>
          <a:p>
            <a:pPr marL="457200" indent="-457200"/>
            <a:r>
              <a:rPr lang="en-US" dirty="0"/>
              <a:t>101: Foundation for using</a:t>
            </a:r>
          </a:p>
          <a:p>
            <a:pPr marL="457200" indent="-457200"/>
            <a:r>
              <a:rPr lang="en-US" dirty="0"/>
              <a:t>Universal Standards</a:t>
            </a:r>
          </a:p>
          <a:p>
            <a:pPr marL="1200150" lvl="1" indent="-457200"/>
            <a:r>
              <a:rPr lang="en-US" dirty="0"/>
              <a:t>102 Organization information</a:t>
            </a:r>
          </a:p>
          <a:p>
            <a:pPr marL="1200150" lvl="1" indent="-457200"/>
            <a:r>
              <a:rPr lang="en-US" dirty="0"/>
              <a:t>103 Management approach for each material topic</a:t>
            </a:r>
          </a:p>
          <a:p>
            <a:pPr marL="457200" indent="-457200"/>
            <a:r>
              <a:rPr lang="en-US" dirty="0"/>
              <a:t>Topic Specific standards </a:t>
            </a:r>
          </a:p>
        </p:txBody>
      </p:sp>
      <p:sp>
        <p:nvSpPr>
          <p:cNvPr id="4" name="Footer Placeholder 3">
            <a:extLst>
              <a:ext uri="{FF2B5EF4-FFF2-40B4-BE49-F238E27FC236}">
                <a16:creationId xmlns:a16="http://schemas.microsoft.com/office/drawing/2014/main" id="{DC1B4ED3-4775-47B2-BCFE-4A7399288AA3}"/>
              </a:ext>
            </a:extLst>
          </p:cNvPr>
          <p:cNvSpPr>
            <a:spLocks noGrp="1"/>
          </p:cNvSpPr>
          <p:nvPr>
            <p:ph type="ftr" sz="quarter" idx="11"/>
          </p:nvPr>
        </p:nvSpPr>
        <p:spPr/>
        <p:txBody>
          <a:bodyPr/>
          <a:lstStyle/>
          <a:p>
            <a:pPr>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96392201-3F40-4FD0-ACF8-8F550CA94359}"/>
              </a:ext>
            </a:extLst>
          </p:cNvPr>
          <p:cNvSpPr>
            <a:spLocks noGrp="1"/>
          </p:cNvSpPr>
          <p:nvPr>
            <p:ph type="sldNum" sz="quarter" idx="12"/>
          </p:nvPr>
        </p:nvSpPr>
        <p:spPr/>
        <p:txBody>
          <a:bodyPr/>
          <a:lstStyle/>
          <a:p>
            <a:pPr>
              <a:defRPr/>
            </a:pPr>
            <a:fld id="{A4AA507C-D2A3-4675-8F7D-BAEDA340D22D}" type="slidenum">
              <a:rPr lang="en-US" altLang="en-US" smtClean="0"/>
              <a:pPr>
                <a:defRPr/>
              </a:pPr>
              <a:t>40</a:t>
            </a:fld>
            <a:endParaRPr lang="en-US" altLang="en-US" dirty="0"/>
          </a:p>
        </p:txBody>
      </p:sp>
      <p:pic>
        <p:nvPicPr>
          <p:cNvPr id="7" name="Picture 6">
            <a:extLst>
              <a:ext uri="{FF2B5EF4-FFF2-40B4-BE49-F238E27FC236}">
                <a16:creationId xmlns:a16="http://schemas.microsoft.com/office/drawing/2014/main" id="{CC9224D4-35C0-488F-A557-F9EB27886017}"/>
              </a:ext>
            </a:extLst>
          </p:cNvPr>
          <p:cNvPicPr>
            <a:picLocks noChangeAspect="1"/>
          </p:cNvPicPr>
          <p:nvPr/>
        </p:nvPicPr>
        <p:blipFill rotWithShape="1">
          <a:blip r:embed="rId3"/>
          <a:srcRect l="62500" t="24802" r="14167" b="17392"/>
          <a:stretch/>
        </p:blipFill>
        <p:spPr>
          <a:xfrm>
            <a:off x="8010526" y="395061"/>
            <a:ext cx="3759199" cy="5236029"/>
          </a:xfrm>
          <a:prstGeom prst="rect">
            <a:avLst/>
          </a:prstGeom>
        </p:spPr>
      </p:pic>
    </p:spTree>
    <p:extLst>
      <p:ext uri="{BB962C8B-B14F-4D97-AF65-F5344CB8AC3E}">
        <p14:creationId xmlns:p14="http://schemas.microsoft.com/office/powerpoint/2010/main" val="2610731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F9077-7F9C-48D5-876A-802AF99611FF}"/>
              </a:ext>
            </a:extLst>
          </p:cNvPr>
          <p:cNvSpPr>
            <a:spLocks noGrp="1"/>
          </p:cNvSpPr>
          <p:nvPr>
            <p:ph type="title"/>
          </p:nvPr>
        </p:nvSpPr>
        <p:spPr/>
        <p:txBody>
          <a:bodyPr wrap="square" anchor="ctr">
            <a:normAutofit/>
          </a:bodyPr>
          <a:lstStyle/>
          <a:p>
            <a:r>
              <a:rPr lang="en-US" dirty="0"/>
              <a:t>GRI Financial Reporting Standard:</a:t>
            </a:r>
            <a:br>
              <a:rPr lang="en-US" dirty="0"/>
            </a:br>
            <a:r>
              <a:rPr lang="en-US" dirty="0"/>
              <a:t> Required Content</a:t>
            </a:r>
          </a:p>
        </p:txBody>
      </p:sp>
      <p:sp>
        <p:nvSpPr>
          <p:cNvPr id="2" name="Text Placeholder 1">
            <a:extLst>
              <a:ext uri="{FF2B5EF4-FFF2-40B4-BE49-F238E27FC236}">
                <a16:creationId xmlns:a16="http://schemas.microsoft.com/office/drawing/2014/main" id="{9D0CBC8B-CB28-4A08-87B8-2BBD00E9053F}"/>
              </a:ext>
            </a:extLst>
          </p:cNvPr>
          <p:cNvSpPr>
            <a:spLocks noGrp="1"/>
          </p:cNvSpPr>
          <p:nvPr>
            <p:ph idx="1"/>
          </p:nvPr>
        </p:nvSpPr>
        <p:spPr/>
        <p:txBody>
          <a:bodyPr wrap="square" anchor="t">
            <a:normAutofit/>
          </a:bodyPr>
          <a:lstStyle/>
          <a:p>
            <a:endParaRPr lang="en-US" dirty="0"/>
          </a:p>
          <a:p>
            <a:endParaRPr lang="en-US" dirty="0"/>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41</a:t>
            </a:fld>
            <a:endParaRPr lang="en-US" altLang="en-US" dirty="0"/>
          </a:p>
        </p:txBody>
      </p:sp>
      <p:graphicFrame>
        <p:nvGraphicFramePr>
          <p:cNvPr id="12" name="Text Placeholder 2">
            <a:extLst>
              <a:ext uri="{FF2B5EF4-FFF2-40B4-BE49-F238E27FC236}">
                <a16:creationId xmlns:a16="http://schemas.microsoft.com/office/drawing/2014/main" id="{EFFD307B-EEEB-4BD6-B833-C1239086DAF3}"/>
              </a:ext>
            </a:extLst>
          </p:cNvPr>
          <p:cNvGraphicFramePr/>
          <p:nvPr>
            <p:extLst>
              <p:ext uri="{D42A27DB-BD31-4B8C-83A1-F6EECF244321}">
                <p14:modId xmlns:p14="http://schemas.microsoft.com/office/powerpoint/2010/main" val="3505293383"/>
              </p:ext>
            </p:extLst>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BB21B3E-9C8D-AB83-D4E7-CBB960A1958B}"/>
              </a:ext>
            </a:extLst>
          </p:cNvPr>
          <p:cNvSpPr txBox="1"/>
          <p:nvPr/>
        </p:nvSpPr>
        <p:spPr>
          <a:xfrm>
            <a:off x="7311018" y="2228851"/>
            <a:ext cx="3048000" cy="1015663"/>
          </a:xfrm>
          <a:prstGeom prst="rect">
            <a:avLst/>
          </a:prstGeom>
          <a:solidFill>
            <a:schemeClr val="bg2">
              <a:lumMod val="25000"/>
            </a:schemeClr>
          </a:solidFill>
        </p:spPr>
        <p:txBody>
          <a:bodyPr wrap="square" rtlCol="0">
            <a:spAutoFit/>
          </a:bodyPr>
          <a:lstStyle/>
          <a:p>
            <a:r>
              <a:rPr lang="en-US" sz="2000" b="1" dirty="0">
                <a:solidFill>
                  <a:schemeClr val="bg1"/>
                </a:solidFill>
              </a:rPr>
              <a:t>Stakeholder was the first step in determining which parts of the GRI  apply.</a:t>
            </a:r>
          </a:p>
        </p:txBody>
      </p:sp>
      <p:sp>
        <p:nvSpPr>
          <p:cNvPr id="9" name="Arrow: Right 8">
            <a:extLst>
              <a:ext uri="{FF2B5EF4-FFF2-40B4-BE49-F238E27FC236}">
                <a16:creationId xmlns:a16="http://schemas.microsoft.com/office/drawing/2014/main" id="{01F1C07E-BE32-F025-AC26-7C1AD8ED4BB0}"/>
              </a:ext>
            </a:extLst>
          </p:cNvPr>
          <p:cNvSpPr/>
          <p:nvPr/>
        </p:nvSpPr>
        <p:spPr>
          <a:xfrm flipH="1">
            <a:off x="5336676" y="2562469"/>
            <a:ext cx="2069592" cy="484632"/>
          </a:xfrm>
          <a:prstGeom prst="right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7920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0EFE056-E063-4768-A3FC-A45F8E91A46C}"/>
              </a:ext>
            </a:extLst>
          </p:cNvPr>
          <p:cNvSpPr>
            <a:spLocks noGrp="1"/>
          </p:cNvSpPr>
          <p:nvPr>
            <p:ph idx="1"/>
          </p:nvPr>
        </p:nvSpPr>
        <p:spPr/>
        <p:txBody>
          <a:bodyPr>
            <a:normAutofit/>
          </a:bodyPr>
          <a:lstStyle/>
          <a:p>
            <a:pPr algn="l"/>
            <a:r>
              <a:rPr lang="en-US" dirty="0"/>
              <a:t>Stakeholders are defined as entities or individuals that can reasonably be expected to be significantly </a:t>
            </a:r>
            <a:r>
              <a:rPr lang="en-US" b="1" dirty="0"/>
              <a:t>affected by </a:t>
            </a:r>
            <a:r>
              <a:rPr lang="en-US" dirty="0"/>
              <a:t>the reporting organization’s activities, products, or</a:t>
            </a:r>
          </a:p>
          <a:p>
            <a:pPr algn="l"/>
            <a:r>
              <a:rPr lang="en-US" dirty="0"/>
              <a:t>services; </a:t>
            </a:r>
          </a:p>
          <a:p>
            <a:pPr algn="l"/>
            <a:r>
              <a:rPr lang="en-US" b="1" dirty="0"/>
              <a:t>or</a:t>
            </a:r>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42</a:t>
            </a:fld>
            <a:endParaRPr lang="en-US" altLang="en-US" dirty="0"/>
          </a:p>
        </p:txBody>
      </p:sp>
      <p:sp>
        <p:nvSpPr>
          <p:cNvPr id="2" name="Text Placeholder 1">
            <a:extLst>
              <a:ext uri="{FF2B5EF4-FFF2-40B4-BE49-F238E27FC236}">
                <a16:creationId xmlns:a16="http://schemas.microsoft.com/office/drawing/2014/main" id="{9D0CBC8B-CB28-4A08-87B8-2BBD00E9053F}"/>
              </a:ext>
            </a:extLst>
          </p:cNvPr>
          <p:cNvSpPr>
            <a:spLocks noGrp="1"/>
          </p:cNvSpPr>
          <p:nvPr>
            <p:ph type="body" sz="quarter" idx="4294967295"/>
          </p:nvPr>
        </p:nvSpPr>
        <p:spPr>
          <a:xfrm>
            <a:off x="0" y="2362200"/>
            <a:ext cx="8077200" cy="3657600"/>
          </a:xfrm>
        </p:spPr>
        <p:txBody>
          <a:bodyPr wrap="square" anchor="t">
            <a:normAutofit/>
          </a:bodyPr>
          <a:lstStyle/>
          <a:p>
            <a:endParaRPr lang="en-US" dirty="0"/>
          </a:p>
          <a:p>
            <a:endParaRPr lang="en-US" dirty="0"/>
          </a:p>
        </p:txBody>
      </p:sp>
      <p:sp>
        <p:nvSpPr>
          <p:cNvPr id="8" name="Title 2">
            <a:extLst>
              <a:ext uri="{FF2B5EF4-FFF2-40B4-BE49-F238E27FC236}">
                <a16:creationId xmlns:a16="http://schemas.microsoft.com/office/drawing/2014/main" id="{E4DD6EA7-3107-D84A-3C15-2B627B9B0166}"/>
              </a:ext>
            </a:extLst>
          </p:cNvPr>
          <p:cNvSpPr>
            <a:spLocks noGrp="1"/>
          </p:cNvSpPr>
          <p:nvPr>
            <p:ph type="title"/>
          </p:nvPr>
        </p:nvSpPr>
        <p:spPr>
          <a:xfrm>
            <a:off x="275167" y="75598"/>
            <a:ext cx="10515600" cy="1325563"/>
          </a:xfrm>
        </p:spPr>
        <p:txBody>
          <a:bodyPr wrap="square" anchor="ctr">
            <a:normAutofit/>
          </a:bodyPr>
          <a:lstStyle/>
          <a:p>
            <a:r>
              <a:rPr lang="en-US" sz="4000" b="1" dirty="0"/>
              <a:t>Stakeholder consideration  in Financial Reporting</a:t>
            </a:r>
            <a:endParaRPr lang="en-US" b="1" dirty="0"/>
          </a:p>
        </p:txBody>
      </p:sp>
    </p:spTree>
    <p:extLst>
      <p:ext uri="{BB962C8B-B14F-4D97-AF65-F5344CB8AC3E}">
        <p14:creationId xmlns:p14="http://schemas.microsoft.com/office/powerpoint/2010/main" val="593310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0EFE056-E063-4768-A3FC-A45F8E91A46C}"/>
              </a:ext>
            </a:extLst>
          </p:cNvPr>
          <p:cNvSpPr>
            <a:spLocks noGrp="1"/>
          </p:cNvSpPr>
          <p:nvPr>
            <p:ph idx="1"/>
          </p:nvPr>
        </p:nvSpPr>
        <p:spPr/>
        <p:txBody>
          <a:bodyPr>
            <a:normAutofit/>
          </a:bodyPr>
          <a:lstStyle/>
          <a:p>
            <a:pPr algn="l"/>
            <a:r>
              <a:rPr lang="en-US" b="1" dirty="0"/>
              <a:t>…or</a:t>
            </a:r>
            <a:r>
              <a:rPr lang="en-US" dirty="0"/>
              <a:t> whose actions can reasonably be expected to </a:t>
            </a:r>
            <a:r>
              <a:rPr lang="en-US" b="1" dirty="0"/>
              <a:t>affect the ability of the organization</a:t>
            </a:r>
            <a:r>
              <a:rPr lang="en-US" dirty="0"/>
              <a:t> to implement its</a:t>
            </a:r>
          </a:p>
          <a:p>
            <a:pPr algn="l"/>
            <a:r>
              <a:rPr lang="en-US" dirty="0"/>
              <a:t>strategies or achieve its objectives. </a:t>
            </a:r>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43</a:t>
            </a:fld>
            <a:endParaRPr lang="en-US" altLang="en-US" dirty="0"/>
          </a:p>
        </p:txBody>
      </p:sp>
      <p:sp>
        <p:nvSpPr>
          <p:cNvPr id="2" name="Text Placeholder 1">
            <a:extLst>
              <a:ext uri="{FF2B5EF4-FFF2-40B4-BE49-F238E27FC236}">
                <a16:creationId xmlns:a16="http://schemas.microsoft.com/office/drawing/2014/main" id="{9D0CBC8B-CB28-4A08-87B8-2BBD00E9053F}"/>
              </a:ext>
            </a:extLst>
          </p:cNvPr>
          <p:cNvSpPr>
            <a:spLocks noGrp="1"/>
          </p:cNvSpPr>
          <p:nvPr>
            <p:ph type="body" sz="quarter" idx="4294967295"/>
          </p:nvPr>
        </p:nvSpPr>
        <p:spPr>
          <a:xfrm flipH="1">
            <a:off x="0" y="2362200"/>
            <a:ext cx="381000" cy="7696200"/>
          </a:xfrm>
        </p:spPr>
        <p:txBody>
          <a:bodyPr wrap="square" anchor="t">
            <a:normAutofit/>
          </a:bodyPr>
          <a:lstStyle/>
          <a:p>
            <a:endParaRPr lang="en-US" dirty="0"/>
          </a:p>
          <a:p>
            <a:endParaRPr lang="en-US" dirty="0"/>
          </a:p>
        </p:txBody>
      </p:sp>
      <p:sp>
        <p:nvSpPr>
          <p:cNvPr id="6" name="TextBox 5">
            <a:extLst>
              <a:ext uri="{FF2B5EF4-FFF2-40B4-BE49-F238E27FC236}">
                <a16:creationId xmlns:a16="http://schemas.microsoft.com/office/drawing/2014/main" id="{9449E1D2-E5D3-391B-F7A5-2C91F35D387D}"/>
              </a:ext>
            </a:extLst>
          </p:cNvPr>
          <p:cNvSpPr txBox="1"/>
          <p:nvPr/>
        </p:nvSpPr>
        <p:spPr>
          <a:xfrm>
            <a:off x="543232" y="3131783"/>
            <a:ext cx="8382000" cy="646331"/>
          </a:xfrm>
          <a:prstGeom prst="rect">
            <a:avLst/>
          </a:prstGeom>
          <a:solidFill>
            <a:schemeClr val="bg2">
              <a:lumMod val="25000"/>
            </a:schemeClr>
          </a:solidFill>
        </p:spPr>
        <p:txBody>
          <a:bodyPr wrap="square" rtlCol="0">
            <a:spAutoFit/>
          </a:bodyPr>
          <a:lstStyle/>
          <a:p>
            <a:r>
              <a:rPr lang="en-US" sz="3600" b="1" dirty="0">
                <a:solidFill>
                  <a:schemeClr val="bg1"/>
                </a:solidFill>
              </a:rPr>
              <a:t>This group is usually included in ISO Scope.   </a:t>
            </a:r>
          </a:p>
        </p:txBody>
      </p:sp>
      <p:sp>
        <p:nvSpPr>
          <p:cNvPr id="11" name="Title 2">
            <a:extLst>
              <a:ext uri="{FF2B5EF4-FFF2-40B4-BE49-F238E27FC236}">
                <a16:creationId xmlns:a16="http://schemas.microsoft.com/office/drawing/2014/main" id="{0AEB7E6C-0F0C-3D2F-78DF-34E60809F730}"/>
              </a:ext>
            </a:extLst>
          </p:cNvPr>
          <p:cNvSpPr txBox="1">
            <a:spLocks/>
          </p:cNvSpPr>
          <p:nvPr/>
        </p:nvSpPr>
        <p:spPr>
          <a:xfrm>
            <a:off x="427567" y="227998"/>
            <a:ext cx="10515600" cy="1325563"/>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Stakeholders in Financial Reporting</a:t>
            </a:r>
            <a:endParaRPr lang="en-US" b="1" dirty="0"/>
          </a:p>
        </p:txBody>
      </p:sp>
    </p:spTree>
    <p:extLst>
      <p:ext uri="{BB962C8B-B14F-4D97-AF65-F5344CB8AC3E}">
        <p14:creationId xmlns:p14="http://schemas.microsoft.com/office/powerpoint/2010/main" val="647753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F9077-7F9C-48D5-876A-802AF99611FF}"/>
              </a:ext>
            </a:extLst>
          </p:cNvPr>
          <p:cNvSpPr>
            <a:spLocks noGrp="1"/>
          </p:cNvSpPr>
          <p:nvPr>
            <p:ph type="title"/>
          </p:nvPr>
        </p:nvSpPr>
        <p:spPr/>
        <p:txBody>
          <a:bodyPr wrap="square" anchor="ctr">
            <a:normAutofit/>
          </a:bodyPr>
          <a:lstStyle/>
          <a:p>
            <a:r>
              <a:rPr lang="en-US" sz="4000" dirty="0"/>
              <a:t>Affected by Stakeholder</a:t>
            </a:r>
            <a:endParaRPr lang="en-US" dirty="0"/>
          </a:p>
        </p:txBody>
      </p:sp>
      <p:sp>
        <p:nvSpPr>
          <p:cNvPr id="10" name="Text Placeholder 2">
            <a:extLst>
              <a:ext uri="{FF2B5EF4-FFF2-40B4-BE49-F238E27FC236}">
                <a16:creationId xmlns:a16="http://schemas.microsoft.com/office/drawing/2014/main" id="{40EFE056-E063-4768-A3FC-A45F8E91A46C}"/>
              </a:ext>
            </a:extLst>
          </p:cNvPr>
          <p:cNvSpPr>
            <a:spLocks noGrp="1"/>
          </p:cNvSpPr>
          <p:nvPr>
            <p:ph idx="1"/>
          </p:nvPr>
        </p:nvSpPr>
        <p:spPr/>
        <p:txBody>
          <a:bodyPr>
            <a:normAutofit/>
          </a:bodyPr>
          <a:lstStyle/>
          <a:p>
            <a:pPr algn="l"/>
            <a:r>
              <a:rPr lang="en-US" dirty="0"/>
              <a:t>Affected by the organization's activities</a:t>
            </a:r>
          </a:p>
          <a:p>
            <a:pPr marL="457200" indent="-457200" algn="l"/>
            <a:r>
              <a:rPr lang="en-US" dirty="0"/>
              <a:t>vulnerable groups, </a:t>
            </a:r>
          </a:p>
          <a:p>
            <a:pPr marL="457200" indent="-457200" algn="l"/>
            <a:r>
              <a:rPr lang="en-US" dirty="0"/>
              <a:t>local</a:t>
            </a:r>
          </a:p>
          <a:p>
            <a:pPr marL="457200" indent="-457200" algn="l"/>
            <a:r>
              <a:rPr lang="en-US" dirty="0"/>
              <a:t>communities, and NGOs or other civil society</a:t>
            </a:r>
          </a:p>
          <a:p>
            <a:pPr marL="457200" indent="-457200" algn="l"/>
            <a:r>
              <a:rPr lang="en-US" dirty="0"/>
              <a:t>organizations, among others.</a:t>
            </a:r>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44</a:t>
            </a:fld>
            <a:endParaRPr lang="en-US" altLang="en-US" dirty="0"/>
          </a:p>
        </p:txBody>
      </p:sp>
      <p:sp>
        <p:nvSpPr>
          <p:cNvPr id="2" name="Text Placeholder 1">
            <a:extLst>
              <a:ext uri="{FF2B5EF4-FFF2-40B4-BE49-F238E27FC236}">
                <a16:creationId xmlns:a16="http://schemas.microsoft.com/office/drawing/2014/main" id="{9D0CBC8B-CB28-4A08-87B8-2BBD00E9053F}"/>
              </a:ext>
            </a:extLst>
          </p:cNvPr>
          <p:cNvSpPr>
            <a:spLocks noGrp="1"/>
          </p:cNvSpPr>
          <p:nvPr>
            <p:ph type="body" sz="quarter" idx="4294967295"/>
          </p:nvPr>
        </p:nvSpPr>
        <p:spPr>
          <a:xfrm flipH="1">
            <a:off x="0" y="2362200"/>
            <a:ext cx="381000" cy="7696200"/>
          </a:xfrm>
        </p:spPr>
        <p:txBody>
          <a:bodyPr wrap="square" anchor="t">
            <a:normAutofit/>
          </a:bodyPr>
          <a:lstStyle/>
          <a:p>
            <a:endParaRPr lang="en-US" dirty="0"/>
          </a:p>
          <a:p>
            <a:endParaRPr lang="en-US" dirty="0"/>
          </a:p>
        </p:txBody>
      </p:sp>
      <p:sp>
        <p:nvSpPr>
          <p:cNvPr id="6" name="Oval 5">
            <a:extLst>
              <a:ext uri="{FF2B5EF4-FFF2-40B4-BE49-F238E27FC236}">
                <a16:creationId xmlns:a16="http://schemas.microsoft.com/office/drawing/2014/main" id="{FB40F203-BCF5-9D34-1D82-A435EE9E8B84}"/>
              </a:ext>
            </a:extLst>
          </p:cNvPr>
          <p:cNvSpPr/>
          <p:nvPr/>
        </p:nvSpPr>
        <p:spPr>
          <a:xfrm>
            <a:off x="7105650" y="785813"/>
            <a:ext cx="4648200" cy="2519362"/>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The TRI reports are viewed and used by these groups. </a:t>
            </a:r>
          </a:p>
          <a:p>
            <a:pPr algn="ctr"/>
            <a:r>
              <a:rPr lang="en-US" dirty="0"/>
              <a:t>How would we reach them?  What additional information could supply context? </a:t>
            </a:r>
          </a:p>
        </p:txBody>
      </p:sp>
    </p:spTree>
    <p:extLst>
      <p:ext uri="{BB962C8B-B14F-4D97-AF65-F5344CB8AC3E}">
        <p14:creationId xmlns:p14="http://schemas.microsoft.com/office/powerpoint/2010/main" val="2737929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F9077-7F9C-48D5-876A-802AF99611FF}"/>
              </a:ext>
            </a:extLst>
          </p:cNvPr>
          <p:cNvSpPr>
            <a:spLocks noGrp="1"/>
          </p:cNvSpPr>
          <p:nvPr>
            <p:ph type="title"/>
          </p:nvPr>
        </p:nvSpPr>
        <p:spPr/>
        <p:txBody>
          <a:bodyPr wrap="square" anchor="ctr">
            <a:normAutofit/>
          </a:bodyPr>
          <a:lstStyle/>
          <a:p>
            <a:r>
              <a:rPr lang="en-US" sz="4000" b="1" dirty="0"/>
              <a:t>Stakeholder Consideration in Financial Reporting</a:t>
            </a:r>
            <a:endParaRPr lang="en-US" b="1" dirty="0"/>
          </a:p>
        </p:txBody>
      </p:sp>
      <p:sp>
        <p:nvSpPr>
          <p:cNvPr id="10" name="Text Placeholder 2">
            <a:extLst>
              <a:ext uri="{FF2B5EF4-FFF2-40B4-BE49-F238E27FC236}">
                <a16:creationId xmlns:a16="http://schemas.microsoft.com/office/drawing/2014/main" id="{40EFE056-E063-4768-A3FC-A45F8E91A46C}"/>
              </a:ext>
            </a:extLst>
          </p:cNvPr>
          <p:cNvSpPr>
            <a:spLocks noGrp="1"/>
          </p:cNvSpPr>
          <p:nvPr>
            <p:ph idx="1"/>
          </p:nvPr>
        </p:nvSpPr>
        <p:spPr/>
        <p:txBody>
          <a:bodyPr>
            <a:normAutofit/>
          </a:bodyPr>
          <a:lstStyle/>
          <a:p>
            <a:pPr algn="l"/>
            <a:r>
              <a:rPr lang="en-US" dirty="0"/>
              <a:t>Affect the ability to implement objectives</a:t>
            </a:r>
          </a:p>
          <a:p>
            <a:pPr marL="457200" indent="-457200" algn="l"/>
            <a:r>
              <a:rPr lang="en-US" dirty="0"/>
              <a:t>Employees </a:t>
            </a:r>
          </a:p>
          <a:p>
            <a:pPr marL="1200150" lvl="1" indent="-457200"/>
            <a:r>
              <a:rPr lang="en-US" dirty="0"/>
              <a:t>Contractors</a:t>
            </a:r>
          </a:p>
          <a:p>
            <a:pPr marL="1200150" lvl="1" indent="-457200"/>
            <a:r>
              <a:rPr lang="en-US" dirty="0"/>
              <a:t>On-site external companies</a:t>
            </a:r>
          </a:p>
          <a:p>
            <a:pPr marL="1200150" lvl="1" indent="-457200"/>
            <a:r>
              <a:rPr lang="en-US" dirty="0"/>
              <a:t>Other workers</a:t>
            </a:r>
          </a:p>
          <a:p>
            <a:pPr marL="457200" indent="-457200" algn="l"/>
            <a:r>
              <a:rPr lang="en-US" dirty="0"/>
              <a:t>shareholders, </a:t>
            </a:r>
          </a:p>
          <a:p>
            <a:pPr marL="457200" indent="-457200" algn="l"/>
            <a:r>
              <a:rPr lang="en-US" dirty="0"/>
              <a:t>suppliers, </a:t>
            </a:r>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45</a:t>
            </a:fld>
            <a:endParaRPr lang="en-US" altLang="en-US" dirty="0"/>
          </a:p>
        </p:txBody>
      </p:sp>
      <p:sp>
        <p:nvSpPr>
          <p:cNvPr id="2" name="Text Placeholder 1">
            <a:extLst>
              <a:ext uri="{FF2B5EF4-FFF2-40B4-BE49-F238E27FC236}">
                <a16:creationId xmlns:a16="http://schemas.microsoft.com/office/drawing/2014/main" id="{9D0CBC8B-CB28-4A08-87B8-2BBD00E9053F}"/>
              </a:ext>
            </a:extLst>
          </p:cNvPr>
          <p:cNvSpPr>
            <a:spLocks noGrp="1"/>
          </p:cNvSpPr>
          <p:nvPr>
            <p:ph type="body" sz="quarter" idx="4294967295"/>
          </p:nvPr>
        </p:nvSpPr>
        <p:spPr>
          <a:xfrm flipH="1">
            <a:off x="0" y="2362200"/>
            <a:ext cx="381000" cy="7696200"/>
          </a:xfrm>
        </p:spPr>
        <p:txBody>
          <a:bodyPr wrap="square" anchor="t">
            <a:normAutofit/>
          </a:bodyPr>
          <a:lstStyle/>
          <a:p>
            <a:endParaRPr lang="en-US" dirty="0"/>
          </a:p>
          <a:p>
            <a:endParaRPr lang="en-US" dirty="0"/>
          </a:p>
        </p:txBody>
      </p:sp>
      <p:sp>
        <p:nvSpPr>
          <p:cNvPr id="6" name="Oval 5">
            <a:extLst>
              <a:ext uri="{FF2B5EF4-FFF2-40B4-BE49-F238E27FC236}">
                <a16:creationId xmlns:a16="http://schemas.microsoft.com/office/drawing/2014/main" id="{AD43C7BE-520E-4172-B2E8-8A6D3DE895F3}"/>
              </a:ext>
            </a:extLst>
          </p:cNvPr>
          <p:cNvSpPr/>
          <p:nvPr/>
        </p:nvSpPr>
        <p:spPr>
          <a:xfrm>
            <a:off x="7481888" y="1914525"/>
            <a:ext cx="4552950" cy="242411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How is TRI impacting the views and actions of these groups.?</a:t>
            </a:r>
          </a:p>
        </p:txBody>
      </p:sp>
    </p:spTree>
    <p:extLst>
      <p:ext uri="{BB962C8B-B14F-4D97-AF65-F5344CB8AC3E}">
        <p14:creationId xmlns:p14="http://schemas.microsoft.com/office/powerpoint/2010/main" val="1243723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0EFE056-E063-4768-A3FC-A45F8E91A46C}"/>
              </a:ext>
            </a:extLst>
          </p:cNvPr>
          <p:cNvSpPr>
            <a:spLocks noGrp="1"/>
          </p:cNvSpPr>
          <p:nvPr>
            <p:ph idx="1"/>
          </p:nvPr>
        </p:nvSpPr>
        <p:spPr/>
        <p:txBody>
          <a:bodyPr>
            <a:normAutofit/>
          </a:bodyPr>
          <a:lstStyle/>
          <a:p>
            <a:pPr algn="l"/>
            <a:r>
              <a:rPr lang="en-US" dirty="0"/>
              <a:t>Report content shall consider the reasonable expectations and interests of stakeholders. </a:t>
            </a:r>
          </a:p>
          <a:p>
            <a:pPr marL="457200" indent="-457200" algn="l"/>
            <a:r>
              <a:rPr lang="en-US" dirty="0"/>
              <a:t>This clause ties your company's performance to a broad range of people.</a:t>
            </a:r>
          </a:p>
          <a:p>
            <a:pPr marL="457200" indent="-457200" algn="l"/>
            <a:r>
              <a:rPr lang="en-US" dirty="0"/>
              <a:t>Ultimately the stakeholders will guide what is collected and how it is presented. </a:t>
            </a:r>
          </a:p>
          <a:p>
            <a:pPr algn="l"/>
            <a:endParaRPr lang="en-US" dirty="0"/>
          </a:p>
        </p:txBody>
      </p:sp>
      <p:sp>
        <p:nvSpPr>
          <p:cNvPr id="4" name="Footer Placeholder 3">
            <a:extLst>
              <a:ext uri="{FF2B5EF4-FFF2-40B4-BE49-F238E27FC236}">
                <a16:creationId xmlns:a16="http://schemas.microsoft.com/office/drawing/2014/main" id="{6EDB66C4-7EB8-42D6-BFD0-95AB39D9CE23}"/>
              </a:ext>
            </a:extLst>
          </p:cNvPr>
          <p:cNvSpPr>
            <a:spLocks noGrp="1"/>
          </p:cNvSpPr>
          <p:nvPr>
            <p:ph type="ftr" sz="quarter" idx="11"/>
          </p:nvPr>
        </p:nvSpPr>
        <p:spPr/>
        <p:txBody>
          <a:bodyPr wrap="square" anchor="t">
            <a:normAutofit fontScale="92500" lnSpcReduction="10000"/>
          </a:bodyPr>
          <a:lstStyle/>
          <a:p>
            <a:pPr>
              <a:lnSpc>
                <a:spcPct val="90000"/>
              </a:lnSpc>
              <a:spcAft>
                <a:spcPts val="600"/>
              </a:spcAft>
              <a:defRPr/>
            </a:pPr>
            <a:r>
              <a:rPr lang="en-US" dirty="0"/>
              <a:t>© 2019 University of Texas Arlington - Division of Enterprise Development</a:t>
            </a:r>
          </a:p>
        </p:txBody>
      </p:sp>
      <p:sp>
        <p:nvSpPr>
          <p:cNvPr id="5" name="Slide Number Placeholder 4">
            <a:extLst>
              <a:ext uri="{FF2B5EF4-FFF2-40B4-BE49-F238E27FC236}">
                <a16:creationId xmlns:a16="http://schemas.microsoft.com/office/drawing/2014/main" id="{A13E3AF8-9792-4695-A07F-F972640D9884}"/>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46</a:t>
            </a:fld>
            <a:endParaRPr lang="en-US" altLang="en-US" dirty="0"/>
          </a:p>
        </p:txBody>
      </p:sp>
      <p:sp>
        <p:nvSpPr>
          <p:cNvPr id="2" name="Text Placeholder 1">
            <a:extLst>
              <a:ext uri="{FF2B5EF4-FFF2-40B4-BE49-F238E27FC236}">
                <a16:creationId xmlns:a16="http://schemas.microsoft.com/office/drawing/2014/main" id="{9D0CBC8B-CB28-4A08-87B8-2BBD00E9053F}"/>
              </a:ext>
            </a:extLst>
          </p:cNvPr>
          <p:cNvSpPr>
            <a:spLocks noGrp="1"/>
          </p:cNvSpPr>
          <p:nvPr>
            <p:ph type="body" sz="quarter" idx="4294967295"/>
          </p:nvPr>
        </p:nvSpPr>
        <p:spPr>
          <a:xfrm flipH="1">
            <a:off x="0" y="2362200"/>
            <a:ext cx="381000" cy="7696200"/>
          </a:xfrm>
        </p:spPr>
        <p:txBody>
          <a:bodyPr wrap="square" anchor="t">
            <a:normAutofit/>
          </a:bodyPr>
          <a:lstStyle/>
          <a:p>
            <a:endParaRPr lang="en-US" dirty="0"/>
          </a:p>
          <a:p>
            <a:endParaRPr lang="en-US" dirty="0"/>
          </a:p>
        </p:txBody>
      </p:sp>
      <p:sp>
        <p:nvSpPr>
          <p:cNvPr id="8" name="Title 2">
            <a:extLst>
              <a:ext uri="{FF2B5EF4-FFF2-40B4-BE49-F238E27FC236}">
                <a16:creationId xmlns:a16="http://schemas.microsoft.com/office/drawing/2014/main" id="{DA7C149B-8637-7AD4-E018-0921925EC4E0}"/>
              </a:ext>
            </a:extLst>
          </p:cNvPr>
          <p:cNvSpPr>
            <a:spLocks noGrp="1"/>
          </p:cNvSpPr>
          <p:nvPr>
            <p:ph type="title"/>
          </p:nvPr>
        </p:nvSpPr>
        <p:spPr>
          <a:xfrm>
            <a:off x="275167" y="75598"/>
            <a:ext cx="10515600" cy="1325563"/>
          </a:xfrm>
        </p:spPr>
        <p:txBody>
          <a:bodyPr wrap="square" anchor="ctr">
            <a:normAutofit/>
          </a:bodyPr>
          <a:lstStyle/>
          <a:p>
            <a:r>
              <a:rPr lang="en-US" sz="4000" b="1" dirty="0"/>
              <a:t>Stakeholders in Financial Reporting</a:t>
            </a:r>
            <a:endParaRPr lang="en-US" b="1" dirty="0"/>
          </a:p>
        </p:txBody>
      </p:sp>
    </p:spTree>
    <p:extLst>
      <p:ext uri="{BB962C8B-B14F-4D97-AF65-F5344CB8AC3E}">
        <p14:creationId xmlns:p14="http://schemas.microsoft.com/office/powerpoint/2010/main" val="378078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1BE93-E742-BB49-B05E-2028A4D4E32C}"/>
              </a:ext>
            </a:extLst>
          </p:cNvPr>
          <p:cNvSpPr>
            <a:spLocks noGrp="1"/>
          </p:cNvSpPr>
          <p:nvPr>
            <p:ph type="title"/>
          </p:nvPr>
        </p:nvSpPr>
        <p:spPr/>
        <p:txBody>
          <a:bodyPr>
            <a:noAutofit/>
          </a:bodyPr>
          <a:lstStyle/>
          <a:p>
            <a:r>
              <a:rPr lang="en-US" dirty="0"/>
              <a:t>Russell 1000 (includes S&amp;P 500) Sustainability in Financial disclosures</a:t>
            </a:r>
          </a:p>
        </p:txBody>
      </p:sp>
      <p:sp>
        <p:nvSpPr>
          <p:cNvPr id="20" name="Content Placeholder 19">
            <a:extLst>
              <a:ext uri="{FF2B5EF4-FFF2-40B4-BE49-F238E27FC236}">
                <a16:creationId xmlns:a16="http://schemas.microsoft.com/office/drawing/2014/main" id="{16D210AD-2260-7986-7183-B15BAFFD14EF}"/>
              </a:ext>
            </a:extLst>
          </p:cNvPr>
          <p:cNvSpPr>
            <a:spLocks noGrp="1"/>
          </p:cNvSpPr>
          <p:nvPr>
            <p:ph idx="1"/>
          </p:nvPr>
        </p:nvSpPr>
        <p:spPr>
          <a:xfrm>
            <a:off x="361507" y="1602445"/>
            <a:ext cx="10429260" cy="4351338"/>
          </a:xfrm>
        </p:spPr>
        <p:txBody>
          <a:bodyPr/>
          <a:lstStyle/>
          <a:p>
            <a:r>
              <a:rPr lang="en-US" dirty="0"/>
              <a:t>93% Published a report</a:t>
            </a:r>
          </a:p>
          <a:p>
            <a:endParaRPr lang="en-US" dirty="0"/>
          </a:p>
          <a:p>
            <a:r>
              <a:rPr lang="en-US" b="1" dirty="0"/>
              <a:t>90% Jump in 2022</a:t>
            </a:r>
          </a:p>
        </p:txBody>
      </p:sp>
      <p:sp>
        <p:nvSpPr>
          <p:cNvPr id="2" name="Date Placeholder 1">
            <a:extLst>
              <a:ext uri="{FF2B5EF4-FFF2-40B4-BE49-F238E27FC236}">
                <a16:creationId xmlns:a16="http://schemas.microsoft.com/office/drawing/2014/main" id="{7681B7BC-8785-0945-96F3-E7FD037F86F5}"/>
              </a:ext>
            </a:extLst>
          </p:cNvPr>
          <p:cNvSpPr>
            <a:spLocks noGrp="1"/>
          </p:cNvSpPr>
          <p:nvPr>
            <p:ph type="dt" sz="half" idx="10"/>
          </p:nvPr>
        </p:nvSpPr>
        <p:spPr/>
        <p:txBody>
          <a:bodyPr/>
          <a:lstStyle/>
          <a:p>
            <a:pPr>
              <a:defRPr/>
            </a:pPr>
            <a:r>
              <a:rPr lang="en-US" dirty="0"/>
              <a:t>August 2021</a:t>
            </a:r>
          </a:p>
        </p:txBody>
      </p:sp>
      <p:sp>
        <p:nvSpPr>
          <p:cNvPr id="12" name="Footer Placeholder 11">
            <a:extLst>
              <a:ext uri="{FF2B5EF4-FFF2-40B4-BE49-F238E27FC236}">
                <a16:creationId xmlns:a16="http://schemas.microsoft.com/office/drawing/2014/main" id="{BC0757E6-222B-0549-8F9D-235B383857F4}"/>
              </a:ext>
            </a:extLst>
          </p:cNvPr>
          <p:cNvSpPr>
            <a:spLocks noGrp="1"/>
          </p:cNvSpPr>
          <p:nvPr>
            <p:ph type="ftr" sz="quarter" idx="11"/>
          </p:nvPr>
        </p:nvSpPr>
        <p:spPr/>
        <p:txBody>
          <a:bodyPr/>
          <a:lstStyle/>
          <a:p>
            <a:pPr>
              <a:defRPr/>
            </a:pPr>
            <a:r>
              <a:rPr lang="en-US" dirty="0"/>
              <a:t>© 2019 University of Texas Arlington - Division of Enterprise Development</a:t>
            </a:r>
          </a:p>
        </p:txBody>
      </p:sp>
      <p:sp>
        <p:nvSpPr>
          <p:cNvPr id="16" name="Slide Number Placeholder 15">
            <a:extLst>
              <a:ext uri="{FF2B5EF4-FFF2-40B4-BE49-F238E27FC236}">
                <a16:creationId xmlns:a16="http://schemas.microsoft.com/office/drawing/2014/main" id="{C7D94911-3A27-AF4A-9C7B-66EA5C82358B}"/>
              </a:ext>
            </a:extLst>
          </p:cNvPr>
          <p:cNvSpPr>
            <a:spLocks noGrp="1"/>
          </p:cNvSpPr>
          <p:nvPr>
            <p:ph type="sldNum" sz="quarter" idx="12"/>
          </p:nvPr>
        </p:nvSpPr>
        <p:spPr/>
        <p:txBody>
          <a:bodyPr/>
          <a:lstStyle/>
          <a:p>
            <a:pPr>
              <a:defRPr/>
            </a:pPr>
            <a:fld id="{2A45F612-DFEC-407E-8D8F-47CFD7BD7B85}" type="slidenum">
              <a:rPr lang="en-US" altLang="en-US" smtClean="0"/>
              <a:pPr>
                <a:defRPr/>
              </a:pPr>
              <a:t>47</a:t>
            </a:fld>
            <a:endParaRPr lang="en-US" altLang="en-US" dirty="0"/>
          </a:p>
        </p:txBody>
      </p:sp>
      <p:grpSp>
        <p:nvGrpSpPr>
          <p:cNvPr id="8" name="Group 7">
            <a:extLst>
              <a:ext uri="{FF2B5EF4-FFF2-40B4-BE49-F238E27FC236}">
                <a16:creationId xmlns:a16="http://schemas.microsoft.com/office/drawing/2014/main" id="{CD1A31D3-01BA-194C-B2BE-CA7855C10B46}"/>
              </a:ext>
            </a:extLst>
          </p:cNvPr>
          <p:cNvGrpSpPr/>
          <p:nvPr/>
        </p:nvGrpSpPr>
        <p:grpSpPr>
          <a:xfrm>
            <a:off x="6478087" y="1464696"/>
            <a:ext cx="4581010" cy="4142218"/>
            <a:chOff x="2048645" y="1652844"/>
            <a:chExt cx="4581010" cy="4142218"/>
          </a:xfrm>
        </p:grpSpPr>
        <p:grpSp>
          <p:nvGrpSpPr>
            <p:cNvPr id="34" name="Group 33">
              <a:extLst>
                <a:ext uri="{FF2B5EF4-FFF2-40B4-BE49-F238E27FC236}">
                  <a16:creationId xmlns:a16="http://schemas.microsoft.com/office/drawing/2014/main" id="{2674E44E-D791-364E-8FA5-F12F20790EAD}"/>
                </a:ext>
              </a:extLst>
            </p:cNvPr>
            <p:cNvGrpSpPr/>
            <p:nvPr/>
          </p:nvGrpSpPr>
          <p:grpSpPr>
            <a:xfrm>
              <a:off x="2048645" y="1652844"/>
              <a:ext cx="1829054" cy="1828800"/>
              <a:chOff x="1906932" y="1652844"/>
              <a:chExt cx="1829054" cy="1828800"/>
            </a:xfrm>
          </p:grpSpPr>
          <p:grpSp>
            <p:nvGrpSpPr>
              <p:cNvPr id="26" name="Group 25">
                <a:extLst>
                  <a:ext uri="{FF2B5EF4-FFF2-40B4-BE49-F238E27FC236}">
                    <a16:creationId xmlns:a16="http://schemas.microsoft.com/office/drawing/2014/main" id="{D78E7824-7689-E745-B29C-17EAC81AFDB3}"/>
                  </a:ext>
                </a:extLst>
              </p:cNvPr>
              <p:cNvGrpSpPr>
                <a:grpSpLocks noChangeAspect="1"/>
              </p:cNvGrpSpPr>
              <p:nvPr/>
            </p:nvGrpSpPr>
            <p:grpSpPr>
              <a:xfrm>
                <a:off x="1906932" y="1652844"/>
                <a:ext cx="1829054" cy="1828800"/>
                <a:chOff x="3275445" y="2181695"/>
                <a:chExt cx="1062647" cy="1062502"/>
              </a:xfrm>
            </p:grpSpPr>
            <p:sp>
              <p:nvSpPr>
                <p:cNvPr id="5" name="Shape 493">
                  <a:extLst>
                    <a:ext uri="{FF2B5EF4-FFF2-40B4-BE49-F238E27FC236}">
                      <a16:creationId xmlns:a16="http://schemas.microsoft.com/office/drawing/2014/main" id="{6D0F2D08-D355-CE45-BAC9-6B6D3B5A296A}"/>
                    </a:ext>
                  </a:extLst>
                </p:cNvPr>
                <p:cNvSpPr/>
                <p:nvPr/>
              </p:nvSpPr>
              <p:spPr>
                <a:xfrm>
                  <a:off x="3275445" y="2181695"/>
                  <a:ext cx="1062502" cy="1062502"/>
                </a:xfrm>
                <a:prstGeom prst="ellipse">
                  <a:avLst/>
                </a:prstGeom>
                <a:noFill/>
                <a:ln w="317500" cap="flat" cmpd="sng">
                  <a:solidFill>
                    <a:schemeClr val="bg1">
                      <a:lumMod val="85000"/>
                    </a:schemeClr>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sp>
              <p:nvSpPr>
                <p:cNvPr id="6" name="Shape 515">
                  <a:extLst>
                    <a:ext uri="{FF2B5EF4-FFF2-40B4-BE49-F238E27FC236}">
                      <a16:creationId xmlns:a16="http://schemas.microsoft.com/office/drawing/2014/main" id="{83D6DAE1-4E5D-9547-9273-A8F0F8F204CB}"/>
                    </a:ext>
                  </a:extLst>
                </p:cNvPr>
                <p:cNvSpPr/>
                <p:nvPr/>
              </p:nvSpPr>
              <p:spPr>
                <a:xfrm>
                  <a:off x="3275445" y="2181695"/>
                  <a:ext cx="1062502" cy="1062502"/>
                </a:xfrm>
                <a:prstGeom prst="arc">
                  <a:avLst>
                    <a:gd name="adj1" fmla="val 16258165"/>
                    <a:gd name="adj2" fmla="val 5829240"/>
                  </a:avLst>
                </a:prstGeom>
                <a:noFill/>
                <a:ln w="317500" cap="flat" cmpd="sng">
                  <a:solidFill>
                    <a:schemeClr val="accent1"/>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999999"/>
                    </a:solidFill>
                    <a:ea typeface="Lato" panose="020F0502020204030203" pitchFamily="34" charset="0"/>
                    <a:cs typeface="Lato" panose="020F0502020204030203" pitchFamily="34" charset="0"/>
                    <a:sym typeface="Calibri"/>
                  </a:endParaRPr>
                </a:p>
              </p:txBody>
            </p:sp>
            <p:sp>
              <p:nvSpPr>
                <p:cNvPr id="7" name="Shape 978">
                  <a:extLst>
                    <a:ext uri="{FF2B5EF4-FFF2-40B4-BE49-F238E27FC236}">
                      <a16:creationId xmlns:a16="http://schemas.microsoft.com/office/drawing/2014/main" id="{D935EEE5-F18A-4A43-AAEB-A8FEC3EB3B57}"/>
                    </a:ext>
                  </a:extLst>
                </p:cNvPr>
                <p:cNvSpPr/>
                <p:nvPr/>
              </p:nvSpPr>
              <p:spPr>
                <a:xfrm>
                  <a:off x="3284495" y="2188392"/>
                  <a:ext cx="1053597" cy="1053596"/>
                </a:xfrm>
                <a:prstGeom prst="ellipse">
                  <a:avLst/>
                </a:prstGeom>
                <a:solidFill>
                  <a:schemeClr val="bg1"/>
                </a:solidFill>
                <a:ln>
                  <a:noFill/>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grpSp>
          <p:sp>
            <p:nvSpPr>
              <p:cNvPr id="21" name="TextBox 20">
                <a:extLst>
                  <a:ext uri="{FF2B5EF4-FFF2-40B4-BE49-F238E27FC236}">
                    <a16:creationId xmlns:a16="http://schemas.microsoft.com/office/drawing/2014/main" id="{FE9E6AF0-658F-5346-9099-10C3BF1498EA}"/>
                  </a:ext>
                </a:extLst>
              </p:cNvPr>
              <p:cNvSpPr txBox="1"/>
              <p:nvPr/>
            </p:nvSpPr>
            <p:spPr>
              <a:xfrm>
                <a:off x="2405320" y="1898600"/>
                <a:ext cx="832280" cy="1337289"/>
              </a:xfrm>
              <a:prstGeom prst="rect">
                <a:avLst/>
              </a:prstGeom>
              <a:noFill/>
            </p:spPr>
            <p:txBody>
              <a:bodyPr wrap="none" rtlCol="0">
                <a:spAutoFit/>
              </a:bodyPr>
              <a:lstStyle/>
              <a:p>
                <a:pPr algn="ctr" defTabSz="685663">
                  <a:lnSpc>
                    <a:spcPct val="150000"/>
                  </a:lnSpc>
                </a:pPr>
                <a:r>
                  <a:rPr lang="en-US" sz="3600" b="1" dirty="0">
                    <a:solidFill>
                      <a:srgbClr val="494949"/>
                    </a:solidFill>
                    <a:latin typeface="+mj-lt"/>
                    <a:ea typeface="Lato" panose="020F0502020204030203" pitchFamily="34" charset="0"/>
                    <a:cs typeface="Lato" panose="020F0502020204030203" pitchFamily="34" charset="0"/>
                  </a:rPr>
                  <a:t>GRI</a:t>
                </a:r>
              </a:p>
              <a:p>
                <a:pPr algn="ctr" defTabSz="685663">
                  <a:lnSpc>
                    <a:spcPct val="150000"/>
                  </a:lnSpc>
                </a:pPr>
                <a:r>
                  <a:rPr lang="en-US" sz="2000" b="1" dirty="0">
                    <a:solidFill>
                      <a:srgbClr val="494949"/>
                    </a:solidFill>
                    <a:ea typeface="Lato" panose="020F0502020204030203" pitchFamily="34" charset="0"/>
                    <a:cs typeface="Lato" panose="020F0502020204030203" pitchFamily="34" charset="0"/>
                  </a:rPr>
                  <a:t>54%</a:t>
                </a:r>
              </a:p>
            </p:txBody>
          </p:sp>
        </p:grpSp>
        <p:grpSp>
          <p:nvGrpSpPr>
            <p:cNvPr id="35" name="Group 34">
              <a:extLst>
                <a:ext uri="{FF2B5EF4-FFF2-40B4-BE49-F238E27FC236}">
                  <a16:creationId xmlns:a16="http://schemas.microsoft.com/office/drawing/2014/main" id="{4EE222A1-DE7B-CB4B-9BB6-9E9C76ABBA6D}"/>
                </a:ext>
              </a:extLst>
            </p:cNvPr>
            <p:cNvGrpSpPr/>
            <p:nvPr/>
          </p:nvGrpSpPr>
          <p:grpSpPr>
            <a:xfrm>
              <a:off x="4800600" y="1652844"/>
              <a:ext cx="1829054" cy="1828800"/>
              <a:chOff x="5470834" y="1652844"/>
              <a:chExt cx="1829054" cy="1828800"/>
            </a:xfrm>
          </p:grpSpPr>
          <p:grpSp>
            <p:nvGrpSpPr>
              <p:cNvPr id="27" name="Group 26">
                <a:extLst>
                  <a:ext uri="{FF2B5EF4-FFF2-40B4-BE49-F238E27FC236}">
                    <a16:creationId xmlns:a16="http://schemas.microsoft.com/office/drawing/2014/main" id="{779DF259-7F08-0F42-AB69-A6DD8FFEAD43}"/>
                  </a:ext>
                </a:extLst>
              </p:cNvPr>
              <p:cNvGrpSpPr>
                <a:grpSpLocks noChangeAspect="1"/>
              </p:cNvGrpSpPr>
              <p:nvPr/>
            </p:nvGrpSpPr>
            <p:grpSpPr>
              <a:xfrm>
                <a:off x="5470834" y="1652844"/>
                <a:ext cx="1829054" cy="1828800"/>
                <a:chOff x="4814264" y="2191118"/>
                <a:chExt cx="1062647" cy="1062502"/>
              </a:xfrm>
            </p:grpSpPr>
            <p:sp>
              <p:nvSpPr>
                <p:cNvPr id="9" name="Shape 493">
                  <a:extLst>
                    <a:ext uri="{FF2B5EF4-FFF2-40B4-BE49-F238E27FC236}">
                      <a16:creationId xmlns:a16="http://schemas.microsoft.com/office/drawing/2014/main" id="{643D27F0-7FE1-B048-ADF8-25A8B0BC2E83}"/>
                    </a:ext>
                  </a:extLst>
                </p:cNvPr>
                <p:cNvSpPr/>
                <p:nvPr/>
              </p:nvSpPr>
              <p:spPr>
                <a:xfrm>
                  <a:off x="4814264" y="2191118"/>
                  <a:ext cx="1062502" cy="1062502"/>
                </a:xfrm>
                <a:prstGeom prst="ellipse">
                  <a:avLst/>
                </a:prstGeom>
                <a:noFill/>
                <a:ln w="317500" cap="flat" cmpd="sng">
                  <a:solidFill>
                    <a:schemeClr val="bg1">
                      <a:lumMod val="85000"/>
                    </a:schemeClr>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sp>
              <p:nvSpPr>
                <p:cNvPr id="10" name="Shape 515">
                  <a:extLst>
                    <a:ext uri="{FF2B5EF4-FFF2-40B4-BE49-F238E27FC236}">
                      <a16:creationId xmlns:a16="http://schemas.microsoft.com/office/drawing/2014/main" id="{62DD83CA-AC7D-754A-888F-77DC447FEDD4}"/>
                    </a:ext>
                  </a:extLst>
                </p:cNvPr>
                <p:cNvSpPr/>
                <p:nvPr/>
              </p:nvSpPr>
              <p:spPr>
                <a:xfrm>
                  <a:off x="4814264" y="2191118"/>
                  <a:ext cx="1062502" cy="1062502"/>
                </a:xfrm>
                <a:prstGeom prst="arc">
                  <a:avLst>
                    <a:gd name="adj1" fmla="val 16258165"/>
                    <a:gd name="adj2" fmla="val 12938771"/>
                  </a:avLst>
                </a:prstGeom>
                <a:noFill/>
                <a:ln w="317500" cap="flat" cmpd="sng">
                  <a:solidFill>
                    <a:schemeClr val="accent2"/>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999999"/>
                    </a:solidFill>
                    <a:ea typeface="Lato" panose="020F0502020204030203" pitchFamily="34" charset="0"/>
                    <a:cs typeface="Lato" panose="020F0502020204030203" pitchFamily="34" charset="0"/>
                    <a:sym typeface="Calibri"/>
                  </a:endParaRPr>
                </a:p>
              </p:txBody>
            </p:sp>
            <p:sp>
              <p:nvSpPr>
                <p:cNvPr id="11" name="Shape 978">
                  <a:extLst>
                    <a:ext uri="{FF2B5EF4-FFF2-40B4-BE49-F238E27FC236}">
                      <a16:creationId xmlns:a16="http://schemas.microsoft.com/office/drawing/2014/main" id="{2D1C648C-C17E-0E4F-8035-0DC634A446DB}"/>
                    </a:ext>
                  </a:extLst>
                </p:cNvPr>
                <p:cNvSpPr/>
                <p:nvPr/>
              </p:nvSpPr>
              <p:spPr>
                <a:xfrm>
                  <a:off x="4823314" y="2197816"/>
                  <a:ext cx="1053597" cy="1053596"/>
                </a:xfrm>
                <a:prstGeom prst="ellipse">
                  <a:avLst/>
                </a:prstGeom>
                <a:solidFill>
                  <a:schemeClr val="bg1"/>
                </a:solidFill>
                <a:ln>
                  <a:noFill/>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grpSp>
          <p:sp>
            <p:nvSpPr>
              <p:cNvPr id="23" name="TextBox 22">
                <a:extLst>
                  <a:ext uri="{FF2B5EF4-FFF2-40B4-BE49-F238E27FC236}">
                    <a16:creationId xmlns:a16="http://schemas.microsoft.com/office/drawing/2014/main" id="{4E4E15A3-DC68-5D4A-9ADD-3CD6F5C5051D}"/>
                  </a:ext>
                </a:extLst>
              </p:cNvPr>
              <p:cNvSpPr txBox="1"/>
              <p:nvPr/>
            </p:nvSpPr>
            <p:spPr>
              <a:xfrm>
                <a:off x="5830882" y="1898600"/>
                <a:ext cx="1108958" cy="1337289"/>
              </a:xfrm>
              <a:prstGeom prst="rect">
                <a:avLst/>
              </a:prstGeom>
              <a:noFill/>
            </p:spPr>
            <p:txBody>
              <a:bodyPr wrap="none" rtlCol="0">
                <a:spAutoFit/>
              </a:bodyPr>
              <a:lstStyle/>
              <a:p>
                <a:pPr algn="ctr" defTabSz="685663">
                  <a:lnSpc>
                    <a:spcPct val="150000"/>
                  </a:lnSpc>
                </a:pPr>
                <a:r>
                  <a:rPr lang="en-US" sz="3600" b="1" dirty="0">
                    <a:solidFill>
                      <a:srgbClr val="494949"/>
                    </a:solidFill>
                    <a:latin typeface="+mj-lt"/>
                  </a:rPr>
                  <a:t>SASB</a:t>
                </a:r>
              </a:p>
              <a:p>
                <a:pPr algn="ctr" defTabSz="685663">
                  <a:lnSpc>
                    <a:spcPct val="150000"/>
                  </a:lnSpc>
                </a:pPr>
                <a:r>
                  <a:rPr lang="en-US" sz="2000" b="1" dirty="0">
                    <a:solidFill>
                      <a:srgbClr val="494949"/>
                    </a:solidFill>
                    <a:ea typeface="Lato" panose="020F0502020204030203" pitchFamily="34" charset="0"/>
                    <a:cs typeface="Lato" panose="020F0502020204030203" pitchFamily="34" charset="0"/>
                  </a:rPr>
                  <a:t>81%</a:t>
                </a:r>
              </a:p>
            </p:txBody>
          </p:sp>
        </p:grpSp>
        <p:grpSp>
          <p:nvGrpSpPr>
            <p:cNvPr id="36" name="Group 35">
              <a:extLst>
                <a:ext uri="{FF2B5EF4-FFF2-40B4-BE49-F238E27FC236}">
                  <a16:creationId xmlns:a16="http://schemas.microsoft.com/office/drawing/2014/main" id="{988426EA-8154-6A46-B76E-4394B7B17213}"/>
                </a:ext>
              </a:extLst>
            </p:cNvPr>
            <p:cNvGrpSpPr/>
            <p:nvPr/>
          </p:nvGrpSpPr>
          <p:grpSpPr>
            <a:xfrm>
              <a:off x="4800600" y="3962400"/>
              <a:ext cx="1829055" cy="1828800"/>
              <a:chOff x="5470834" y="4101416"/>
              <a:chExt cx="1829055" cy="1828800"/>
            </a:xfrm>
          </p:grpSpPr>
          <p:grpSp>
            <p:nvGrpSpPr>
              <p:cNvPr id="28" name="Group 27">
                <a:extLst>
                  <a:ext uri="{FF2B5EF4-FFF2-40B4-BE49-F238E27FC236}">
                    <a16:creationId xmlns:a16="http://schemas.microsoft.com/office/drawing/2014/main" id="{9C63C841-2C50-B24C-8D85-A4A4AB5BC735}"/>
                  </a:ext>
                </a:extLst>
              </p:cNvPr>
              <p:cNvGrpSpPr>
                <a:grpSpLocks noChangeAspect="1"/>
              </p:cNvGrpSpPr>
              <p:nvPr/>
            </p:nvGrpSpPr>
            <p:grpSpPr>
              <a:xfrm>
                <a:off x="5470834" y="4101416"/>
                <a:ext cx="1829055" cy="1828800"/>
                <a:chOff x="4810001" y="3632086"/>
                <a:chExt cx="1062648" cy="1062502"/>
              </a:xfrm>
            </p:grpSpPr>
            <p:sp>
              <p:nvSpPr>
                <p:cNvPr id="17" name="Shape 493">
                  <a:extLst>
                    <a:ext uri="{FF2B5EF4-FFF2-40B4-BE49-F238E27FC236}">
                      <a16:creationId xmlns:a16="http://schemas.microsoft.com/office/drawing/2014/main" id="{A0E1B08D-E941-3C41-A8E1-C3643BF739A0}"/>
                    </a:ext>
                  </a:extLst>
                </p:cNvPr>
                <p:cNvSpPr/>
                <p:nvPr/>
              </p:nvSpPr>
              <p:spPr>
                <a:xfrm>
                  <a:off x="4810001" y="3632086"/>
                  <a:ext cx="1062502" cy="1062502"/>
                </a:xfrm>
                <a:prstGeom prst="ellipse">
                  <a:avLst/>
                </a:prstGeom>
                <a:solidFill>
                  <a:schemeClr val="accent1"/>
                </a:solidFill>
                <a:ln w="317500" cap="flat" cmpd="sng">
                  <a:solidFill>
                    <a:schemeClr val="bg1">
                      <a:lumMod val="85000"/>
                    </a:schemeClr>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sp>
              <p:nvSpPr>
                <p:cNvPr id="18" name="Shape 515">
                  <a:extLst>
                    <a:ext uri="{FF2B5EF4-FFF2-40B4-BE49-F238E27FC236}">
                      <a16:creationId xmlns:a16="http://schemas.microsoft.com/office/drawing/2014/main" id="{34692FBE-E74A-D445-BA46-5778B7847851}"/>
                    </a:ext>
                  </a:extLst>
                </p:cNvPr>
                <p:cNvSpPr/>
                <p:nvPr/>
              </p:nvSpPr>
              <p:spPr>
                <a:xfrm>
                  <a:off x="4810001" y="3632086"/>
                  <a:ext cx="1062502" cy="1062502"/>
                </a:xfrm>
                <a:prstGeom prst="arc">
                  <a:avLst>
                    <a:gd name="adj1" fmla="val 16155834"/>
                    <a:gd name="adj2" fmla="val 17721152"/>
                  </a:avLst>
                </a:prstGeom>
                <a:noFill/>
                <a:ln w="317500" cap="flat" cmpd="sng">
                  <a:solidFill>
                    <a:schemeClr val="accent4"/>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999999"/>
                    </a:solidFill>
                    <a:ea typeface="Lato" panose="020F0502020204030203" pitchFamily="34" charset="0"/>
                    <a:cs typeface="Lato" panose="020F0502020204030203" pitchFamily="34" charset="0"/>
                    <a:sym typeface="Calibri"/>
                  </a:endParaRPr>
                </a:p>
              </p:txBody>
            </p:sp>
            <p:sp>
              <p:nvSpPr>
                <p:cNvPr id="19" name="Shape 978">
                  <a:extLst>
                    <a:ext uri="{FF2B5EF4-FFF2-40B4-BE49-F238E27FC236}">
                      <a16:creationId xmlns:a16="http://schemas.microsoft.com/office/drawing/2014/main" id="{38798E10-86C3-BA41-BE4A-C1AAB4D1884D}"/>
                    </a:ext>
                  </a:extLst>
                </p:cNvPr>
                <p:cNvSpPr/>
                <p:nvPr/>
              </p:nvSpPr>
              <p:spPr>
                <a:xfrm>
                  <a:off x="4819052" y="3638783"/>
                  <a:ext cx="1053597" cy="1053596"/>
                </a:xfrm>
                <a:prstGeom prst="ellipse">
                  <a:avLst/>
                </a:prstGeom>
                <a:solidFill>
                  <a:schemeClr val="bg1"/>
                </a:solidFill>
                <a:ln>
                  <a:noFill/>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grpSp>
          <p:sp>
            <p:nvSpPr>
              <p:cNvPr id="24" name="TextBox 23">
                <a:extLst>
                  <a:ext uri="{FF2B5EF4-FFF2-40B4-BE49-F238E27FC236}">
                    <a16:creationId xmlns:a16="http://schemas.microsoft.com/office/drawing/2014/main" id="{47291CE3-FD5E-5D45-9A0F-ABE2FC33C0FF}"/>
                  </a:ext>
                </a:extLst>
              </p:cNvPr>
              <p:cNvSpPr txBox="1"/>
              <p:nvPr/>
            </p:nvSpPr>
            <p:spPr>
              <a:xfrm>
                <a:off x="5815846" y="4347172"/>
                <a:ext cx="1139031" cy="1337289"/>
              </a:xfrm>
              <a:prstGeom prst="rect">
                <a:avLst/>
              </a:prstGeom>
              <a:noFill/>
            </p:spPr>
            <p:txBody>
              <a:bodyPr wrap="none" rtlCol="0">
                <a:spAutoFit/>
              </a:bodyPr>
              <a:lstStyle/>
              <a:p>
                <a:pPr algn="ctr" defTabSz="685663">
                  <a:lnSpc>
                    <a:spcPct val="150000"/>
                  </a:lnSpc>
                </a:pPr>
                <a:r>
                  <a:rPr lang="en-US" sz="3600" b="1" dirty="0">
                    <a:solidFill>
                      <a:srgbClr val="494949"/>
                    </a:solidFill>
                    <a:latin typeface="+mj-lt"/>
                  </a:rPr>
                  <a:t>TCFD</a:t>
                </a:r>
              </a:p>
              <a:p>
                <a:pPr algn="ctr" defTabSz="685663">
                  <a:lnSpc>
                    <a:spcPct val="150000"/>
                  </a:lnSpc>
                </a:pPr>
                <a:r>
                  <a:rPr lang="en-US" sz="2000" b="1" dirty="0">
                    <a:solidFill>
                      <a:srgbClr val="494949"/>
                    </a:solidFill>
                    <a:ea typeface="Lato" panose="020F0502020204030203" pitchFamily="34" charset="0"/>
                    <a:cs typeface="Lato" panose="020F0502020204030203" pitchFamily="34" charset="0"/>
                  </a:rPr>
                  <a:t>60%</a:t>
                </a:r>
              </a:p>
            </p:txBody>
          </p:sp>
        </p:grpSp>
        <p:grpSp>
          <p:nvGrpSpPr>
            <p:cNvPr id="4" name="Group 3">
              <a:extLst>
                <a:ext uri="{FF2B5EF4-FFF2-40B4-BE49-F238E27FC236}">
                  <a16:creationId xmlns:a16="http://schemas.microsoft.com/office/drawing/2014/main" id="{0B385993-2BA1-4643-B193-C72B3055B850}"/>
                </a:ext>
              </a:extLst>
            </p:cNvPr>
            <p:cNvGrpSpPr/>
            <p:nvPr/>
          </p:nvGrpSpPr>
          <p:grpSpPr>
            <a:xfrm>
              <a:off x="2056558" y="3966262"/>
              <a:ext cx="1828804" cy="1828800"/>
              <a:chOff x="2056558" y="4211042"/>
              <a:chExt cx="1828804" cy="1828800"/>
            </a:xfrm>
          </p:grpSpPr>
          <p:sp>
            <p:nvSpPr>
              <p:cNvPr id="13" name="Shape 493">
                <a:extLst>
                  <a:ext uri="{FF2B5EF4-FFF2-40B4-BE49-F238E27FC236}">
                    <a16:creationId xmlns:a16="http://schemas.microsoft.com/office/drawing/2014/main" id="{E7E6A1E0-9354-6747-A369-AF820E587356}"/>
                  </a:ext>
                </a:extLst>
              </p:cNvPr>
              <p:cNvSpPr/>
              <p:nvPr/>
            </p:nvSpPr>
            <p:spPr>
              <a:xfrm>
                <a:off x="2056558" y="4211042"/>
                <a:ext cx="1828804" cy="1828800"/>
              </a:xfrm>
              <a:prstGeom prst="ellipse">
                <a:avLst/>
              </a:prstGeom>
              <a:solidFill>
                <a:schemeClr val="bg1"/>
              </a:solidFill>
              <a:ln w="317500" cap="flat" cmpd="sng">
                <a:solidFill>
                  <a:schemeClr val="bg1">
                    <a:lumMod val="85000"/>
                  </a:schemeClr>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sp>
            <p:nvSpPr>
              <p:cNvPr id="15" name="Shape 978">
                <a:extLst>
                  <a:ext uri="{FF2B5EF4-FFF2-40B4-BE49-F238E27FC236}">
                    <a16:creationId xmlns:a16="http://schemas.microsoft.com/office/drawing/2014/main" id="{9A4FDB32-9D9E-B148-9CC7-0CB2E7CC0066}"/>
                  </a:ext>
                </a:extLst>
              </p:cNvPr>
              <p:cNvSpPr/>
              <p:nvPr/>
            </p:nvSpPr>
            <p:spPr>
              <a:xfrm>
                <a:off x="2064222" y="4218707"/>
                <a:ext cx="1813477" cy="1813471"/>
              </a:xfrm>
              <a:prstGeom prst="ellipse">
                <a:avLst/>
              </a:prstGeom>
              <a:solidFill>
                <a:schemeClr val="bg1"/>
              </a:solidFill>
              <a:ln>
                <a:noFill/>
              </a:ln>
            </p:spPr>
            <p:txBody>
              <a:bodyPr lIns="34271" tIns="17131" rIns="34271" bIns="17131" anchor="ctr" anchorCtr="0">
                <a:noAutofit/>
              </a:bodyPr>
              <a:lstStyle/>
              <a:p>
                <a:pPr algn="ctr" defTabSz="685663"/>
                <a:endParaRPr sz="2000" b="1" dirty="0">
                  <a:solidFill>
                    <a:srgbClr val="FFFFFF"/>
                  </a:solidFill>
                  <a:ea typeface="Lato" panose="020F0502020204030203" pitchFamily="34" charset="0"/>
                  <a:cs typeface="Lato" panose="020F0502020204030203" pitchFamily="34" charset="0"/>
                  <a:sym typeface="Calibri"/>
                </a:endParaRPr>
              </a:p>
            </p:txBody>
          </p:sp>
          <p:sp>
            <p:nvSpPr>
              <p:cNvPr id="22" name="TextBox 21">
                <a:extLst>
                  <a:ext uri="{FF2B5EF4-FFF2-40B4-BE49-F238E27FC236}">
                    <a16:creationId xmlns:a16="http://schemas.microsoft.com/office/drawing/2014/main" id="{FCEC2FEC-2D92-2F48-A167-006219C0ACAF}"/>
                  </a:ext>
                </a:extLst>
              </p:cNvPr>
              <p:cNvSpPr txBox="1"/>
              <p:nvPr/>
            </p:nvSpPr>
            <p:spPr>
              <a:xfrm>
                <a:off x="2398527" y="4452936"/>
                <a:ext cx="1144865" cy="1337289"/>
              </a:xfrm>
              <a:prstGeom prst="rect">
                <a:avLst/>
              </a:prstGeom>
              <a:noFill/>
            </p:spPr>
            <p:txBody>
              <a:bodyPr wrap="none" rtlCol="0">
                <a:spAutoFit/>
              </a:bodyPr>
              <a:lstStyle/>
              <a:p>
                <a:pPr algn="ctr" defTabSz="685663">
                  <a:lnSpc>
                    <a:spcPct val="150000"/>
                  </a:lnSpc>
                </a:pPr>
                <a:r>
                  <a:rPr lang="en-US" sz="3600" b="1" dirty="0">
                    <a:solidFill>
                      <a:srgbClr val="494949"/>
                    </a:solidFill>
                    <a:latin typeface="+mj-lt"/>
                  </a:rPr>
                  <a:t>SDGs</a:t>
                </a:r>
              </a:p>
              <a:p>
                <a:pPr algn="ctr" defTabSz="685663">
                  <a:lnSpc>
                    <a:spcPct val="150000"/>
                  </a:lnSpc>
                </a:pPr>
                <a:r>
                  <a:rPr lang="en-US" sz="2000" b="1" dirty="0">
                    <a:solidFill>
                      <a:srgbClr val="494949"/>
                    </a:solidFill>
                    <a:ea typeface="Lato" panose="020F0502020204030203" pitchFamily="34" charset="0"/>
                    <a:cs typeface="Lato" panose="020F0502020204030203" pitchFamily="34" charset="0"/>
                  </a:rPr>
                  <a:t>56%</a:t>
                </a:r>
              </a:p>
            </p:txBody>
          </p:sp>
        </p:grpSp>
      </p:grpSp>
      <p:sp>
        <p:nvSpPr>
          <p:cNvPr id="31" name="TextBox 30">
            <a:extLst>
              <a:ext uri="{FF2B5EF4-FFF2-40B4-BE49-F238E27FC236}">
                <a16:creationId xmlns:a16="http://schemas.microsoft.com/office/drawing/2014/main" id="{76ACF023-7E38-7041-A524-FD3BC0AB9EB6}"/>
              </a:ext>
            </a:extLst>
          </p:cNvPr>
          <p:cNvSpPr txBox="1"/>
          <p:nvPr/>
        </p:nvSpPr>
        <p:spPr>
          <a:xfrm>
            <a:off x="838200" y="3728173"/>
            <a:ext cx="2060944" cy="1015663"/>
          </a:xfrm>
          <a:prstGeom prst="rect">
            <a:avLst/>
          </a:prstGeom>
          <a:noFill/>
        </p:spPr>
        <p:txBody>
          <a:bodyPr wrap="square" rtlCol="0">
            <a:spAutoFit/>
          </a:bodyPr>
          <a:lstStyle/>
          <a:p>
            <a:r>
              <a:rPr lang="en-US" sz="2000" dirty="0">
                <a:solidFill>
                  <a:schemeClr val="tx1">
                    <a:lumMod val="50000"/>
                    <a:lumOff val="50000"/>
                  </a:schemeClr>
                </a:solidFill>
              </a:rPr>
              <a:t>SOURCE: G&amp;A Institute  2024 study</a:t>
            </a:r>
          </a:p>
        </p:txBody>
      </p:sp>
      <p:sp>
        <p:nvSpPr>
          <p:cNvPr id="14" name="Shape 515">
            <a:extLst>
              <a:ext uri="{FF2B5EF4-FFF2-40B4-BE49-F238E27FC236}">
                <a16:creationId xmlns:a16="http://schemas.microsoft.com/office/drawing/2014/main" id="{9548559F-59CB-F403-0C46-ECEDDC3429D5}"/>
              </a:ext>
            </a:extLst>
          </p:cNvPr>
          <p:cNvSpPr/>
          <p:nvPr/>
        </p:nvSpPr>
        <p:spPr>
          <a:xfrm>
            <a:off x="6478087" y="3778114"/>
            <a:ext cx="1828804" cy="1828800"/>
          </a:xfrm>
          <a:prstGeom prst="arc">
            <a:avLst>
              <a:gd name="adj1" fmla="val 15549449"/>
              <a:gd name="adj2" fmla="val 5829240"/>
            </a:avLst>
          </a:prstGeom>
          <a:noFill/>
          <a:ln w="317500" cap="flat" cmpd="sng">
            <a:solidFill>
              <a:srgbClr val="7030A0"/>
            </a:solidFill>
            <a:prstDash val="solid"/>
            <a:round/>
            <a:headEnd type="none" w="med" len="med"/>
            <a:tailEnd type="none" w="med" len="med"/>
          </a:ln>
        </p:spPr>
        <p:txBody>
          <a:bodyPr lIns="34271" tIns="17131" rIns="34271" bIns="17131" anchor="ctr" anchorCtr="0">
            <a:noAutofit/>
          </a:bodyPr>
          <a:lstStyle/>
          <a:p>
            <a:pPr algn="ctr" defTabSz="685663"/>
            <a:endParaRPr sz="2000" b="1" dirty="0">
              <a:solidFill>
                <a:srgbClr val="999999"/>
              </a:solidFill>
              <a:ea typeface="Lato" panose="020F0502020204030203" pitchFamily="34" charset="0"/>
              <a:cs typeface="Lato" panose="020F0502020204030203" pitchFamily="34" charset="0"/>
              <a:sym typeface="Calibri"/>
            </a:endParaRPr>
          </a:p>
        </p:txBody>
      </p:sp>
    </p:spTree>
    <p:extLst>
      <p:ext uri="{BB962C8B-B14F-4D97-AF65-F5344CB8AC3E}">
        <p14:creationId xmlns:p14="http://schemas.microsoft.com/office/powerpoint/2010/main" val="239444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8B84-C1C7-D467-8CFB-FCAB625450FB}"/>
              </a:ext>
            </a:extLst>
          </p:cNvPr>
          <p:cNvSpPr>
            <a:spLocks noGrp="1"/>
          </p:cNvSpPr>
          <p:nvPr>
            <p:ph type="title"/>
          </p:nvPr>
        </p:nvSpPr>
        <p:spPr/>
        <p:txBody>
          <a:bodyPr/>
          <a:lstStyle/>
          <a:p>
            <a:r>
              <a:rPr lang="en-US" dirty="0"/>
              <a:t>Determining What’s Important</a:t>
            </a:r>
          </a:p>
        </p:txBody>
      </p:sp>
      <p:sp>
        <p:nvSpPr>
          <p:cNvPr id="3" name="Content Placeholder 2">
            <a:extLst>
              <a:ext uri="{FF2B5EF4-FFF2-40B4-BE49-F238E27FC236}">
                <a16:creationId xmlns:a16="http://schemas.microsoft.com/office/drawing/2014/main" id="{BFFE27D8-868F-613A-AA16-948F56FAD91C}"/>
              </a:ext>
            </a:extLst>
          </p:cNvPr>
          <p:cNvSpPr>
            <a:spLocks noGrp="1"/>
          </p:cNvSpPr>
          <p:nvPr>
            <p:ph idx="1"/>
          </p:nvPr>
        </p:nvSpPr>
        <p:spPr/>
        <p:txBody>
          <a:bodyPr/>
          <a:lstStyle/>
          <a:p>
            <a:pPr marL="457200" indent="-457200"/>
            <a:r>
              <a:rPr lang="en-US" dirty="0"/>
              <a:t>Significant Impact – ISO Operational</a:t>
            </a:r>
          </a:p>
          <a:p>
            <a:pPr marL="1200150" lvl="1" indent="-457200"/>
            <a:r>
              <a:rPr lang="en-US" dirty="0"/>
              <a:t>Guided by risk</a:t>
            </a:r>
          </a:p>
          <a:p>
            <a:pPr marL="457200" indent="-457200"/>
            <a:r>
              <a:rPr lang="en-US" dirty="0"/>
              <a:t>Material – GRI Reporting</a:t>
            </a:r>
          </a:p>
          <a:p>
            <a:pPr marL="1200150" lvl="1" indent="-457200"/>
            <a:r>
              <a:rPr lang="en-US" dirty="0"/>
              <a:t>Guided by stakeholders</a:t>
            </a:r>
          </a:p>
          <a:p>
            <a:pPr marL="1600200" lvl="2" indent="-457200"/>
            <a:r>
              <a:rPr lang="en-US" dirty="0"/>
              <a:t>Investors </a:t>
            </a:r>
          </a:p>
          <a:p>
            <a:pPr marL="1600200" lvl="2" indent="-457200"/>
            <a:r>
              <a:rPr lang="en-US" dirty="0"/>
              <a:t>Public</a:t>
            </a:r>
          </a:p>
          <a:p>
            <a:pPr marL="1600200" lvl="2" indent="-457200"/>
            <a:r>
              <a:rPr lang="en-US" dirty="0"/>
              <a:t>Legal risk of misrepresentation</a:t>
            </a:r>
          </a:p>
          <a:p>
            <a:pPr marL="1600200" lvl="2" indent="-457200"/>
            <a:r>
              <a:rPr lang="en-US" dirty="0"/>
              <a:t>Obligation to investors to “walk the talk”</a:t>
            </a:r>
          </a:p>
        </p:txBody>
      </p:sp>
      <p:sp>
        <p:nvSpPr>
          <p:cNvPr id="5" name="Slide Number Placeholder 4">
            <a:extLst>
              <a:ext uri="{FF2B5EF4-FFF2-40B4-BE49-F238E27FC236}">
                <a16:creationId xmlns:a16="http://schemas.microsoft.com/office/drawing/2014/main" id="{A9ABFC58-6BC5-E4A7-D7A1-7A4F09DCC52A}"/>
              </a:ext>
            </a:extLst>
          </p:cNvPr>
          <p:cNvSpPr>
            <a:spLocks noGrp="1"/>
          </p:cNvSpPr>
          <p:nvPr>
            <p:ph type="sldNum" sz="quarter" idx="12"/>
          </p:nvPr>
        </p:nvSpPr>
        <p:spPr/>
        <p:txBody>
          <a:bodyPr/>
          <a:lstStyle/>
          <a:p>
            <a:pPr>
              <a:defRPr/>
            </a:pPr>
            <a:fld id="{46BB4387-B849-46B9-8DC6-785D41E5045C}" type="slidenum">
              <a:rPr lang="en-US" altLang="en-US" smtClean="0"/>
              <a:pPr>
                <a:defRPr/>
              </a:pPr>
              <a:t>48</a:t>
            </a:fld>
            <a:endParaRPr lang="en-US" altLang="en-US" dirty="0"/>
          </a:p>
        </p:txBody>
      </p:sp>
    </p:spTree>
    <p:extLst>
      <p:ext uri="{BB962C8B-B14F-4D97-AF65-F5344CB8AC3E}">
        <p14:creationId xmlns:p14="http://schemas.microsoft.com/office/powerpoint/2010/main" val="3609470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F63D732-1C9D-4A78-889F-BE972EFAC693}"/>
              </a:ext>
            </a:extLst>
          </p:cNvPr>
          <p:cNvSpPr>
            <a:spLocks noGrp="1" noRot="1" noChangeArrowheads="1"/>
          </p:cNvSpPr>
          <p:nvPr>
            <p:ph type="title"/>
          </p:nvPr>
        </p:nvSpPr>
        <p:spPr/>
        <p:txBody>
          <a:bodyPr/>
          <a:lstStyle/>
          <a:p>
            <a:pPr eaLnBrk="1" hangingPunct="1"/>
            <a:r>
              <a:rPr lang="en-US" altLang="en-US" b="0" dirty="0">
                <a:latin typeface="Arial" panose="020B0604020202020204" pitchFamily="34" charset="0"/>
              </a:rPr>
              <a:t>Following the standard for environment</a:t>
            </a:r>
          </a:p>
        </p:txBody>
      </p:sp>
      <p:sp>
        <p:nvSpPr>
          <p:cNvPr id="13315" name="Rectangle 3">
            <a:extLst>
              <a:ext uri="{FF2B5EF4-FFF2-40B4-BE49-F238E27FC236}">
                <a16:creationId xmlns:a16="http://schemas.microsoft.com/office/drawing/2014/main" id="{288AB777-458B-4916-9636-D769AE6ABBD6}"/>
              </a:ext>
            </a:extLst>
          </p:cNvPr>
          <p:cNvSpPr>
            <a:spLocks noGrp="1" noChangeArrowheads="1"/>
          </p:cNvSpPr>
          <p:nvPr>
            <p:ph idx="1"/>
          </p:nvPr>
        </p:nvSpPr>
        <p:spPr/>
        <p:txBody>
          <a:bodyPr/>
          <a:lstStyle/>
          <a:p>
            <a:pPr eaLnBrk="1" hangingPunct="1">
              <a:lnSpc>
                <a:spcPct val="80000"/>
              </a:lnSpc>
              <a:buFont typeface="Wingdings" panose="05000000000000000000" pitchFamily="2" charset="2"/>
              <a:buNone/>
            </a:pPr>
            <a:r>
              <a:rPr lang="en-US" altLang="en-US" dirty="0"/>
              <a:t>Ensures a system that applies modern management techniques to environmental issues </a:t>
            </a:r>
          </a:p>
          <a:p>
            <a:pPr eaLnBrk="1" hangingPunct="1">
              <a:lnSpc>
                <a:spcPct val="80000"/>
              </a:lnSpc>
              <a:buFont typeface="Wingdings" panose="05000000000000000000" pitchFamily="2" charset="2"/>
              <a:buNone/>
            </a:pPr>
            <a:endParaRPr lang="en-US" altLang="en-US" dirty="0"/>
          </a:p>
          <a:p>
            <a:pPr eaLnBrk="1" hangingPunct="1">
              <a:lnSpc>
                <a:spcPct val="80000"/>
              </a:lnSpc>
              <a:buFont typeface="Wingdings" panose="05000000000000000000" pitchFamily="2" charset="2"/>
              <a:buNone/>
            </a:pPr>
            <a:r>
              <a:rPr lang="en-US" altLang="en-US" dirty="0"/>
              <a:t>…and leads to integration of the environment</a:t>
            </a:r>
          </a:p>
          <a:p>
            <a:pPr eaLnBrk="1" hangingPunct="1">
              <a:lnSpc>
                <a:spcPct val="80000"/>
              </a:lnSpc>
              <a:buFont typeface="Wingdings" panose="05000000000000000000" pitchFamily="2" charset="2"/>
              <a:buNone/>
            </a:pPr>
            <a:r>
              <a:rPr lang="en-US" altLang="en-US" dirty="0"/>
              <a:t>    in the mainstream business plan</a:t>
            </a:r>
          </a:p>
          <a:p>
            <a:pPr eaLnBrk="1" hangingPunct="1">
              <a:lnSpc>
                <a:spcPct val="80000"/>
              </a:lnSpc>
              <a:buFont typeface="Wingdings" panose="05000000000000000000" pitchFamily="2" charset="2"/>
              <a:buNone/>
            </a:pPr>
            <a:endParaRPr lang="en-US" altLang="en-US" dirty="0"/>
          </a:p>
          <a:p>
            <a:pPr eaLnBrk="1" hangingPunct="1">
              <a:lnSpc>
                <a:spcPct val="80000"/>
              </a:lnSpc>
              <a:buFont typeface="Wingdings" panose="05000000000000000000" pitchFamily="2" charset="2"/>
              <a:buNone/>
            </a:pPr>
            <a:r>
              <a:rPr lang="en-US" altLang="en-US" dirty="0"/>
              <a:t>…and integrates environment into every</a:t>
            </a:r>
          </a:p>
          <a:p>
            <a:pPr eaLnBrk="1" hangingPunct="1">
              <a:lnSpc>
                <a:spcPct val="80000"/>
              </a:lnSpc>
              <a:buFont typeface="Wingdings" panose="05000000000000000000" pitchFamily="2" charset="2"/>
              <a:buNone/>
            </a:pPr>
            <a:r>
              <a:rPr lang="en-US" altLang="en-US" dirty="0"/>
              <a:t>    aspect of operations and level of </a:t>
            </a:r>
          </a:p>
          <a:p>
            <a:pPr eaLnBrk="1" hangingPunct="1">
              <a:lnSpc>
                <a:spcPct val="80000"/>
              </a:lnSpc>
              <a:buFont typeface="Wingdings" panose="05000000000000000000" pitchFamily="2" charset="2"/>
              <a:buNone/>
            </a:pPr>
            <a:r>
              <a:rPr lang="en-US" altLang="en-US" dirty="0"/>
              <a:t>    organization--ownership</a:t>
            </a:r>
          </a:p>
        </p:txBody>
      </p:sp>
    </p:spTree>
    <p:extLst>
      <p:ext uri="{BB962C8B-B14F-4D97-AF65-F5344CB8AC3E}">
        <p14:creationId xmlns:p14="http://schemas.microsoft.com/office/powerpoint/2010/main" val="758320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4517-7C1D-7983-D660-5F8B362491CA}"/>
              </a:ext>
            </a:extLst>
          </p:cNvPr>
          <p:cNvSpPr>
            <a:spLocks noGrp="1"/>
          </p:cNvSpPr>
          <p:nvPr>
            <p:ph type="title"/>
          </p:nvPr>
        </p:nvSpPr>
        <p:spPr/>
        <p:txBody>
          <a:bodyPr/>
          <a:lstStyle/>
          <a:p>
            <a:r>
              <a:rPr lang="en-US" b="1" dirty="0"/>
              <a:t>Laws and their Acronyms</a:t>
            </a:r>
          </a:p>
        </p:txBody>
      </p:sp>
      <p:sp>
        <p:nvSpPr>
          <p:cNvPr id="3" name="Content Placeholder 2">
            <a:extLst>
              <a:ext uri="{FF2B5EF4-FFF2-40B4-BE49-F238E27FC236}">
                <a16:creationId xmlns:a16="http://schemas.microsoft.com/office/drawing/2014/main" id="{08D6E830-E05D-D1A2-BA5D-13B599A3A073}"/>
              </a:ext>
            </a:extLst>
          </p:cNvPr>
          <p:cNvSpPr>
            <a:spLocks noGrp="1"/>
          </p:cNvSpPr>
          <p:nvPr>
            <p:ph idx="1"/>
          </p:nvPr>
        </p:nvSpPr>
        <p:spPr/>
        <p:txBody>
          <a:bodyPr>
            <a:normAutofit lnSpcReduction="10000"/>
          </a:bodyPr>
          <a:lstStyle/>
          <a:p>
            <a:pPr marL="0" indent="0">
              <a:buNone/>
            </a:pPr>
            <a:r>
              <a:rPr lang="en-US" b="1" dirty="0"/>
              <a:t>EPCRA - </a:t>
            </a:r>
            <a:r>
              <a:rPr lang="en-US" dirty="0"/>
              <a:t>The </a:t>
            </a:r>
            <a:r>
              <a:rPr lang="en-US" b="1" dirty="0"/>
              <a:t>E</a:t>
            </a:r>
            <a:r>
              <a:rPr lang="en-US" dirty="0"/>
              <a:t>mergency</a:t>
            </a:r>
            <a:r>
              <a:rPr lang="en-US" b="1" dirty="0"/>
              <a:t> P</a:t>
            </a:r>
            <a:r>
              <a:rPr lang="en-US" dirty="0"/>
              <a:t>lanning and </a:t>
            </a:r>
            <a:r>
              <a:rPr lang="en-US" b="1" dirty="0"/>
              <a:t>C</a:t>
            </a:r>
            <a:r>
              <a:rPr lang="en-US" dirty="0"/>
              <a:t>ommunity </a:t>
            </a:r>
            <a:r>
              <a:rPr lang="en-US" b="1" dirty="0"/>
              <a:t>R</a:t>
            </a:r>
            <a:r>
              <a:rPr lang="en-US" dirty="0"/>
              <a:t>ight-to-Know </a:t>
            </a:r>
            <a:r>
              <a:rPr lang="en-US" b="1" dirty="0"/>
              <a:t>A</a:t>
            </a:r>
            <a:r>
              <a:rPr lang="en-US" dirty="0"/>
              <a:t>ct of 1986 </a:t>
            </a:r>
          </a:p>
          <a:p>
            <a:pPr marL="0" indent="0">
              <a:buNone/>
            </a:pPr>
            <a:r>
              <a:rPr lang="en-US" b="1" dirty="0"/>
              <a:t>SARA:Title III </a:t>
            </a:r>
            <a:r>
              <a:rPr lang="en-US" dirty="0"/>
              <a:t>- </a:t>
            </a:r>
            <a:r>
              <a:rPr lang="en-US" b="1" dirty="0"/>
              <a:t>S</a:t>
            </a:r>
            <a:r>
              <a:rPr lang="en-US" dirty="0"/>
              <a:t>uperfund </a:t>
            </a:r>
            <a:r>
              <a:rPr lang="en-US" b="1" dirty="0"/>
              <a:t>A</a:t>
            </a:r>
            <a:r>
              <a:rPr lang="en-US" dirty="0"/>
              <a:t>mendments and </a:t>
            </a:r>
            <a:r>
              <a:rPr lang="en-US" b="1" dirty="0"/>
              <a:t>R</a:t>
            </a:r>
            <a:r>
              <a:rPr lang="en-US" dirty="0"/>
              <a:t>eauthorization </a:t>
            </a:r>
            <a:r>
              <a:rPr lang="en-US" b="1" dirty="0"/>
              <a:t>A</a:t>
            </a:r>
            <a:r>
              <a:rPr lang="en-US" dirty="0"/>
              <a:t>ct authorized EPCRA to help communities plan for chemical emergencies. </a:t>
            </a:r>
          </a:p>
          <a:p>
            <a:pPr marL="0" indent="0">
              <a:buNone/>
            </a:pPr>
            <a:r>
              <a:rPr lang="en-US" b="1" dirty="0"/>
              <a:t>Right To Know (RTK)</a:t>
            </a:r>
            <a:r>
              <a:rPr lang="en-US" dirty="0"/>
              <a:t>-  requires industry to report on the storage, use, and releases of certain chemicals to federal, state, tribal, territorial, and/or local governments. It also requires these reports to be used to prepare for and protect their communities from potential risks. </a:t>
            </a:r>
          </a:p>
          <a:p>
            <a:pPr marL="0" indent="0">
              <a:buNone/>
            </a:pPr>
            <a:r>
              <a:rPr lang="en-US" b="1" dirty="0"/>
              <a:t>TRI</a:t>
            </a:r>
            <a:r>
              <a:rPr lang="en-US" dirty="0"/>
              <a:t> – </a:t>
            </a:r>
            <a:r>
              <a:rPr lang="en-US" b="1" dirty="0"/>
              <a:t>T</a:t>
            </a:r>
            <a:r>
              <a:rPr lang="en-US" dirty="0"/>
              <a:t>oxics </a:t>
            </a:r>
            <a:r>
              <a:rPr lang="en-US" b="1" dirty="0"/>
              <a:t>R</a:t>
            </a:r>
            <a:r>
              <a:rPr lang="en-US" dirty="0"/>
              <a:t>elease </a:t>
            </a:r>
            <a:r>
              <a:rPr lang="en-US" b="1" dirty="0"/>
              <a:t>I</a:t>
            </a:r>
            <a:r>
              <a:rPr lang="en-US" dirty="0"/>
              <a:t>nventory a database of toxic chemicals.</a:t>
            </a:r>
          </a:p>
          <a:p>
            <a:pPr marL="0" indent="0">
              <a:buNone/>
            </a:pPr>
            <a:r>
              <a:rPr lang="en-US" dirty="0">
                <a:hlinkClick r:id="rId2"/>
              </a:rPr>
              <a:t>https://www.epa.gov/epcra/what-epcra</a:t>
            </a:r>
            <a:endParaRPr lang="en-US" dirty="0"/>
          </a:p>
        </p:txBody>
      </p:sp>
    </p:spTree>
    <p:extLst>
      <p:ext uri="{BB962C8B-B14F-4D97-AF65-F5344CB8AC3E}">
        <p14:creationId xmlns:p14="http://schemas.microsoft.com/office/powerpoint/2010/main" val="2990146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FB13-0911-4A01-ACBD-98B0613C4C6B}"/>
              </a:ext>
            </a:extLst>
          </p:cNvPr>
          <p:cNvSpPr>
            <a:spLocks noGrp="1"/>
          </p:cNvSpPr>
          <p:nvPr>
            <p:ph type="title"/>
          </p:nvPr>
        </p:nvSpPr>
        <p:spPr/>
        <p:txBody>
          <a:bodyPr/>
          <a:lstStyle/>
          <a:p>
            <a:r>
              <a:rPr lang="en-US" dirty="0"/>
              <a:t>Standard</a:t>
            </a:r>
          </a:p>
        </p:txBody>
      </p:sp>
      <p:sp>
        <p:nvSpPr>
          <p:cNvPr id="3" name="Content Placeholder 2">
            <a:extLst>
              <a:ext uri="{FF2B5EF4-FFF2-40B4-BE49-F238E27FC236}">
                <a16:creationId xmlns:a16="http://schemas.microsoft.com/office/drawing/2014/main" id="{BEC91C69-6CC5-463A-A6AF-21EEF75BDF4D}"/>
              </a:ext>
            </a:extLst>
          </p:cNvPr>
          <p:cNvSpPr>
            <a:spLocks noGrp="1"/>
          </p:cNvSpPr>
          <p:nvPr>
            <p:ph idx="1"/>
          </p:nvPr>
        </p:nvSpPr>
        <p:spPr/>
        <p:txBody>
          <a:bodyPr/>
          <a:lstStyle/>
          <a:p>
            <a:r>
              <a:rPr lang="en-US" b="1" dirty="0"/>
              <a:t>2. </a:t>
            </a:r>
            <a:r>
              <a:rPr lang="en-US" dirty="0"/>
              <a:t>something established by authority, custom, or general consent as a </a:t>
            </a:r>
            <a:r>
              <a:rPr lang="en-US" b="1" dirty="0">
                <a:solidFill>
                  <a:srgbClr val="FF0000"/>
                </a:solidFill>
              </a:rPr>
              <a:t>model or example</a:t>
            </a:r>
            <a:r>
              <a:rPr lang="en-US" dirty="0"/>
              <a:t> : _____quite slow by today's standards</a:t>
            </a:r>
          </a:p>
          <a:p>
            <a:r>
              <a:rPr lang="en-US" dirty="0"/>
              <a:t>3. something set up and established by authority as a rule for the measure of quantity, weight, extent, value, or quality</a:t>
            </a:r>
          </a:p>
          <a:p>
            <a:endParaRPr lang="en-US" sz="2400" i="1" dirty="0"/>
          </a:p>
          <a:p>
            <a:r>
              <a:rPr lang="en-US" sz="2400" i="1" dirty="0"/>
              <a:t>                                          Source: Merriam Webster</a:t>
            </a:r>
          </a:p>
        </p:txBody>
      </p:sp>
      <p:sp>
        <p:nvSpPr>
          <p:cNvPr id="4" name="Slide Number Placeholder 3">
            <a:extLst>
              <a:ext uri="{FF2B5EF4-FFF2-40B4-BE49-F238E27FC236}">
                <a16:creationId xmlns:a16="http://schemas.microsoft.com/office/drawing/2014/main" id="{22E10DE5-CE79-4E65-9049-2CFA1BE256DD}"/>
              </a:ext>
            </a:extLst>
          </p:cNvPr>
          <p:cNvSpPr>
            <a:spLocks noGrp="1"/>
          </p:cNvSpPr>
          <p:nvPr>
            <p:ph type="sldNum" sz="quarter" idx="4294967295"/>
          </p:nvPr>
        </p:nvSpPr>
        <p:spPr>
          <a:xfrm>
            <a:off x="0" y="6356350"/>
            <a:ext cx="4114800" cy="365125"/>
          </a:xfrm>
        </p:spPr>
        <p:txBody>
          <a:bodyPr/>
          <a:lstStyle/>
          <a:p>
            <a:pPr>
              <a:defRPr/>
            </a:pPr>
            <a:fld id="{F3A3512D-68B2-4790-A5FE-3B880C7B624D}" type="slidenum">
              <a:rPr lang="en-US" altLang="en-US" smtClean="0"/>
              <a:pPr>
                <a:defRPr/>
              </a:pPr>
              <a:t>50</a:t>
            </a:fld>
            <a:endParaRPr lang="en-US" altLang="en-US" dirty="0"/>
          </a:p>
        </p:txBody>
      </p:sp>
    </p:spTree>
    <p:extLst>
      <p:ext uri="{BB962C8B-B14F-4D97-AF65-F5344CB8AC3E}">
        <p14:creationId xmlns:p14="http://schemas.microsoft.com/office/powerpoint/2010/main" val="3346680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6" name="Picture 8" descr="Image result for football field yard lines">
            <a:extLst>
              <a:ext uri="{FF2B5EF4-FFF2-40B4-BE49-F238E27FC236}">
                <a16:creationId xmlns:a16="http://schemas.microsoft.com/office/drawing/2014/main" id="{703C14EC-7A14-46D5-AF12-00ED040DD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404" y="4071267"/>
            <a:ext cx="7338096" cy="4990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88D4C-EB6C-4675-9384-A21F5F79D14D}"/>
              </a:ext>
            </a:extLst>
          </p:cNvPr>
          <p:cNvSpPr>
            <a:spLocks noGrp="1"/>
          </p:cNvSpPr>
          <p:nvPr>
            <p:ph type="title"/>
          </p:nvPr>
        </p:nvSpPr>
        <p:spPr/>
        <p:txBody>
          <a:bodyPr/>
          <a:lstStyle/>
          <a:p>
            <a:r>
              <a:rPr lang="en-US" dirty="0"/>
              <a:t>EMS is Not ISO</a:t>
            </a:r>
          </a:p>
        </p:txBody>
      </p:sp>
      <p:sp>
        <p:nvSpPr>
          <p:cNvPr id="3" name="Content Placeholder 2">
            <a:extLst>
              <a:ext uri="{FF2B5EF4-FFF2-40B4-BE49-F238E27FC236}">
                <a16:creationId xmlns:a16="http://schemas.microsoft.com/office/drawing/2014/main" id="{58A0B08A-75D8-483C-B2F3-F22202F62811}"/>
              </a:ext>
            </a:extLst>
          </p:cNvPr>
          <p:cNvSpPr>
            <a:spLocks noGrp="1"/>
          </p:cNvSpPr>
          <p:nvPr>
            <p:ph idx="1"/>
          </p:nvPr>
        </p:nvSpPr>
        <p:spPr/>
        <p:txBody>
          <a:bodyPr/>
          <a:lstStyle/>
          <a:p>
            <a:pPr marL="457200" indent="-457200"/>
            <a:r>
              <a:rPr lang="en-US" dirty="0"/>
              <a:t>ISO is a standard to measure the performance of a management system</a:t>
            </a:r>
          </a:p>
        </p:txBody>
      </p:sp>
      <p:sp>
        <p:nvSpPr>
          <p:cNvPr id="4" name="Slide Number Placeholder 3">
            <a:extLst>
              <a:ext uri="{FF2B5EF4-FFF2-40B4-BE49-F238E27FC236}">
                <a16:creationId xmlns:a16="http://schemas.microsoft.com/office/drawing/2014/main" id="{52573E90-0158-4C08-A419-C9CD8300BF60}"/>
              </a:ext>
            </a:extLst>
          </p:cNvPr>
          <p:cNvSpPr>
            <a:spLocks noGrp="1"/>
          </p:cNvSpPr>
          <p:nvPr>
            <p:ph type="sldNum" sz="quarter" idx="4294967295"/>
          </p:nvPr>
        </p:nvSpPr>
        <p:spPr>
          <a:xfrm>
            <a:off x="0" y="6356350"/>
            <a:ext cx="4114800" cy="365125"/>
          </a:xfrm>
        </p:spPr>
        <p:txBody>
          <a:bodyPr/>
          <a:lstStyle/>
          <a:p>
            <a:pPr>
              <a:defRPr/>
            </a:pPr>
            <a:fld id="{F3A3512D-68B2-4790-A5FE-3B880C7B624D}" type="slidenum">
              <a:rPr lang="en-US" altLang="en-US" smtClean="0"/>
              <a:pPr>
                <a:defRPr/>
              </a:pPr>
              <a:t>51</a:t>
            </a:fld>
            <a:endParaRPr lang="en-US" altLang="en-US" dirty="0"/>
          </a:p>
        </p:txBody>
      </p:sp>
      <p:pic>
        <p:nvPicPr>
          <p:cNvPr id="37890" name="Picture 2" descr="Image result for yardstick">
            <a:extLst>
              <a:ext uri="{FF2B5EF4-FFF2-40B4-BE49-F238E27FC236}">
                <a16:creationId xmlns:a16="http://schemas.microsoft.com/office/drawing/2014/main" id="{F08B8008-C252-4A60-9665-0EF6FEE4A4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500" y="2945209"/>
            <a:ext cx="7239000" cy="7917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30F2D2-38E3-418C-BDAF-31A4A5361F94}"/>
              </a:ext>
            </a:extLst>
          </p:cNvPr>
          <p:cNvSpPr txBox="1"/>
          <p:nvPr/>
        </p:nvSpPr>
        <p:spPr>
          <a:xfrm>
            <a:off x="4648201" y="2837878"/>
            <a:ext cx="1687257" cy="584775"/>
          </a:xfrm>
          <a:prstGeom prst="rect">
            <a:avLst/>
          </a:prstGeom>
          <a:noFill/>
        </p:spPr>
        <p:txBody>
          <a:bodyPr wrap="none" rtlCol="0">
            <a:spAutoFit/>
          </a:bodyPr>
          <a:lstStyle/>
          <a:p>
            <a:r>
              <a:rPr lang="en-US" sz="3200" dirty="0"/>
              <a:t>Standard</a:t>
            </a:r>
          </a:p>
        </p:txBody>
      </p:sp>
      <p:sp>
        <p:nvSpPr>
          <p:cNvPr id="10" name="TextBox 9">
            <a:extLst>
              <a:ext uri="{FF2B5EF4-FFF2-40B4-BE49-F238E27FC236}">
                <a16:creationId xmlns:a16="http://schemas.microsoft.com/office/drawing/2014/main" id="{A76C5592-0945-4F3B-B17C-F6FD0DDF4443}"/>
              </a:ext>
            </a:extLst>
          </p:cNvPr>
          <p:cNvSpPr txBox="1"/>
          <p:nvPr/>
        </p:nvSpPr>
        <p:spPr>
          <a:xfrm>
            <a:off x="3267568" y="4014759"/>
            <a:ext cx="6695582" cy="584775"/>
          </a:xfrm>
          <a:prstGeom prst="rect">
            <a:avLst/>
          </a:prstGeom>
          <a:noFill/>
        </p:spPr>
        <p:txBody>
          <a:bodyPr wrap="square" rtlCol="0">
            <a:spAutoFit/>
          </a:bodyPr>
          <a:lstStyle/>
          <a:p>
            <a:r>
              <a:rPr lang="en-US" sz="3200" dirty="0"/>
              <a:t>Checking  Against a Standard</a:t>
            </a:r>
          </a:p>
        </p:txBody>
      </p:sp>
      <p:pic>
        <p:nvPicPr>
          <p:cNvPr id="37892" name="Picture 4" descr="Image result for high school football touchdown">
            <a:extLst>
              <a:ext uri="{FF2B5EF4-FFF2-40B4-BE49-F238E27FC236}">
                <a16:creationId xmlns:a16="http://schemas.microsoft.com/office/drawing/2014/main" id="{2D77629D-F77C-4F8E-9E97-83FFBFCB3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336498"/>
            <a:ext cx="8640865" cy="57501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577C04-8662-429A-8622-FDC566EDD603}"/>
              </a:ext>
            </a:extLst>
          </p:cNvPr>
          <p:cNvSpPr txBox="1"/>
          <p:nvPr/>
        </p:nvSpPr>
        <p:spPr>
          <a:xfrm>
            <a:off x="1752600" y="5091221"/>
            <a:ext cx="5524846" cy="1107996"/>
          </a:xfrm>
          <a:prstGeom prst="rect">
            <a:avLst/>
          </a:prstGeom>
          <a:noFill/>
        </p:spPr>
        <p:txBody>
          <a:bodyPr wrap="none" rtlCol="0">
            <a:spAutoFit/>
          </a:bodyPr>
          <a:lstStyle/>
          <a:p>
            <a:r>
              <a:rPr lang="en-US" sz="6600" dirty="0">
                <a:solidFill>
                  <a:schemeClr val="bg1"/>
                </a:solidFill>
              </a:rPr>
              <a:t>PERFORMANCE</a:t>
            </a:r>
          </a:p>
        </p:txBody>
      </p:sp>
    </p:spTree>
    <p:extLst>
      <p:ext uri="{BB962C8B-B14F-4D97-AF65-F5344CB8AC3E}">
        <p14:creationId xmlns:p14="http://schemas.microsoft.com/office/powerpoint/2010/main" val="19776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fade">
                                      <p:cBhvr>
                                        <p:cTn id="10" dur="175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0AB430B-7769-46D6-89E6-42DE2028F76B}"/>
              </a:ext>
            </a:extLst>
          </p:cNvPr>
          <p:cNvSpPr>
            <a:spLocks noGrp="1" noRot="1" noChangeArrowheads="1"/>
          </p:cNvSpPr>
          <p:nvPr>
            <p:ph type="title"/>
          </p:nvPr>
        </p:nvSpPr>
        <p:spPr/>
        <p:txBody>
          <a:bodyPr/>
          <a:lstStyle/>
          <a:p>
            <a:pPr eaLnBrk="1" hangingPunct="1"/>
            <a:r>
              <a:rPr lang="en-US" altLang="en-US" sz="4000" dirty="0">
                <a:latin typeface="Arial" panose="020B0604020202020204" pitchFamily="34" charset="0"/>
              </a:rPr>
              <a:t>Performance</a:t>
            </a:r>
          </a:p>
        </p:txBody>
      </p:sp>
      <p:sp>
        <p:nvSpPr>
          <p:cNvPr id="11267" name="Rectangle 3">
            <a:extLst>
              <a:ext uri="{FF2B5EF4-FFF2-40B4-BE49-F238E27FC236}">
                <a16:creationId xmlns:a16="http://schemas.microsoft.com/office/drawing/2014/main" id="{8368FAF7-8132-4AE2-BE44-21048078BF9E}"/>
              </a:ext>
            </a:extLst>
          </p:cNvPr>
          <p:cNvSpPr>
            <a:spLocks noGrp="1" noChangeArrowheads="1"/>
          </p:cNvSpPr>
          <p:nvPr>
            <p:ph idx="1"/>
          </p:nvPr>
        </p:nvSpPr>
        <p:spPr/>
        <p:txBody>
          <a:bodyPr/>
          <a:lstStyle/>
          <a:p>
            <a:pPr lvl="1" eaLnBrk="1" hangingPunct="1"/>
            <a:r>
              <a:rPr lang="en-US" altLang="en-US" dirty="0"/>
              <a:t>Controls risk</a:t>
            </a:r>
          </a:p>
          <a:p>
            <a:pPr lvl="1" eaLnBrk="1" hangingPunct="1"/>
            <a:r>
              <a:rPr lang="en-US" altLang="en-US" dirty="0"/>
              <a:t>Maintains compliance</a:t>
            </a:r>
          </a:p>
          <a:p>
            <a:pPr lvl="1" eaLnBrk="1" hangingPunct="1"/>
            <a:r>
              <a:rPr lang="en-US" altLang="en-US" dirty="0"/>
              <a:t>Reduces environmental impacts</a:t>
            </a:r>
          </a:p>
          <a:p>
            <a:pPr lvl="1" eaLnBrk="1" hangingPunct="1"/>
            <a:r>
              <a:rPr lang="en-US" altLang="en-US" b="1" dirty="0"/>
              <a:t>Forwards the mission</a:t>
            </a:r>
          </a:p>
          <a:p>
            <a:pPr lvl="2"/>
            <a:r>
              <a:rPr lang="en-US" altLang="en-US" dirty="0"/>
              <a:t>Increase profits </a:t>
            </a:r>
          </a:p>
          <a:p>
            <a:pPr lvl="2"/>
            <a:r>
              <a:rPr lang="en-US" altLang="en-US" dirty="0"/>
              <a:t>Other purposes – e.g. improve healthcare quality for a hospital or readiness for a military unit.</a:t>
            </a:r>
          </a:p>
          <a:p>
            <a:pPr lvl="1" eaLnBrk="1" hangingPunct="1"/>
            <a:endParaRPr lang="en-US" altLang="en-US" dirty="0"/>
          </a:p>
        </p:txBody>
      </p:sp>
    </p:spTree>
    <p:extLst>
      <p:ext uri="{BB962C8B-B14F-4D97-AF65-F5344CB8AC3E}">
        <p14:creationId xmlns:p14="http://schemas.microsoft.com/office/powerpoint/2010/main" val="197206586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6CB6-00F6-F2AE-86E1-1CDFA67DE856}"/>
              </a:ext>
            </a:extLst>
          </p:cNvPr>
          <p:cNvSpPr>
            <a:spLocks noGrp="1"/>
          </p:cNvSpPr>
          <p:nvPr>
            <p:ph type="title"/>
          </p:nvPr>
        </p:nvSpPr>
        <p:spPr>
          <a:xfrm>
            <a:off x="838200" y="365125"/>
            <a:ext cx="10515600" cy="1325563"/>
          </a:xfrm>
        </p:spPr>
        <p:txBody>
          <a:bodyPr anchor="ctr">
            <a:normAutofit/>
          </a:bodyPr>
          <a:lstStyle/>
          <a:p>
            <a:r>
              <a:rPr lang="en-US" dirty="0"/>
              <a:t>Ratings for Investors</a:t>
            </a:r>
          </a:p>
        </p:txBody>
      </p:sp>
      <p:sp>
        <p:nvSpPr>
          <p:cNvPr id="10" name="Content Placeholder 3">
            <a:extLst>
              <a:ext uri="{FF2B5EF4-FFF2-40B4-BE49-F238E27FC236}">
                <a16:creationId xmlns:a16="http://schemas.microsoft.com/office/drawing/2014/main" id="{95F940C9-6546-7CBC-910D-8EDF6B412C9F}"/>
              </a:ext>
            </a:extLst>
          </p:cNvPr>
          <p:cNvSpPr>
            <a:spLocks noGrp="1"/>
          </p:cNvSpPr>
          <p:nvPr>
            <p:ph sz="half" idx="2"/>
          </p:nvPr>
        </p:nvSpPr>
        <p:spPr>
          <a:xfrm>
            <a:off x="838200" y="1497986"/>
            <a:ext cx="5181600" cy="4351338"/>
          </a:xfrm>
        </p:spPr>
        <p:txBody>
          <a:bodyPr>
            <a:normAutofit fontScale="92500" lnSpcReduction="10000"/>
          </a:bodyPr>
          <a:lstStyle/>
          <a:p>
            <a:r>
              <a:rPr lang="en-US" dirty="0"/>
              <a:t>Various ratings agencies have methods for assessing environmental risk</a:t>
            </a:r>
          </a:p>
          <a:p>
            <a:r>
              <a:rPr lang="en-US" dirty="0"/>
              <a:t>Different investors use the data to make decisions</a:t>
            </a:r>
          </a:p>
          <a:p>
            <a:pPr lvl="1"/>
            <a:r>
              <a:rPr lang="en-US" dirty="0"/>
              <a:t>Long term investors with large portfolios tend to look at multiple metrics and methods.</a:t>
            </a:r>
          </a:p>
          <a:p>
            <a:r>
              <a:rPr lang="en-US" dirty="0"/>
              <a:t>Rapid rise in interest lead to EHS officers getting checklists that were different from their usual (compliance) lists.  </a:t>
            </a:r>
          </a:p>
        </p:txBody>
      </p:sp>
      <p:sp>
        <p:nvSpPr>
          <p:cNvPr id="5" name="Slide Number Placeholder 4" hidden="1">
            <a:extLst>
              <a:ext uri="{FF2B5EF4-FFF2-40B4-BE49-F238E27FC236}">
                <a16:creationId xmlns:a16="http://schemas.microsoft.com/office/drawing/2014/main" id="{84234792-4C15-4C30-CD63-3DE8D4BA0313}"/>
              </a:ext>
            </a:extLst>
          </p:cNvPr>
          <p:cNvSpPr>
            <a:spLocks noGrp="1"/>
          </p:cNvSpPr>
          <p:nvPr>
            <p:ph type="sldNum" sz="quarter" idx="12"/>
          </p:nvPr>
        </p:nvSpPr>
        <p:spPr/>
        <p:txBody>
          <a:bodyPr/>
          <a:lstStyle/>
          <a:p>
            <a:pPr>
              <a:spcAft>
                <a:spcPts val="600"/>
              </a:spcAft>
              <a:defRPr/>
            </a:pPr>
            <a:fld id="{46BB4387-B849-46B9-8DC6-785D41E5045C}" type="slidenum">
              <a:rPr lang="en-US" altLang="en-US" smtClean="0"/>
              <a:pPr>
                <a:spcAft>
                  <a:spcPts val="600"/>
                </a:spcAft>
                <a:defRPr/>
              </a:pPr>
              <a:t>53</a:t>
            </a:fld>
            <a:endParaRPr lang="en-US" altLang="en-US"/>
          </a:p>
        </p:txBody>
      </p:sp>
    </p:spTree>
    <p:extLst>
      <p:ext uri="{BB962C8B-B14F-4D97-AF65-F5344CB8AC3E}">
        <p14:creationId xmlns:p14="http://schemas.microsoft.com/office/powerpoint/2010/main" val="1592661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itle 3">
            <a:extLst>
              <a:ext uri="{FF2B5EF4-FFF2-40B4-BE49-F238E27FC236}">
                <a16:creationId xmlns:a16="http://schemas.microsoft.com/office/drawing/2014/main" id="{1B9E2F53-6216-37FE-31FD-B5A9ACC86809}"/>
              </a:ext>
            </a:extLst>
          </p:cNvPr>
          <p:cNvSpPr>
            <a:spLocks noGrp="1"/>
          </p:cNvSpPr>
          <p:nvPr>
            <p:ph type="title"/>
          </p:nvPr>
        </p:nvSpPr>
        <p:spPr/>
        <p:txBody>
          <a:bodyPr/>
          <a:lstStyle/>
          <a:p>
            <a:r>
              <a:rPr lang="en-US" b="1" dirty="0"/>
              <a:t>Vinsights: When Standards are Counterproductive</a:t>
            </a:r>
          </a:p>
        </p:txBody>
      </p:sp>
      <p:sp>
        <p:nvSpPr>
          <p:cNvPr id="2055" name="Content Placeholder 1">
            <a:extLst>
              <a:ext uri="{FF2B5EF4-FFF2-40B4-BE49-F238E27FC236}">
                <a16:creationId xmlns:a16="http://schemas.microsoft.com/office/drawing/2014/main" id="{6B1330A6-E918-CF08-20D0-A22673E5D5A0}"/>
              </a:ext>
            </a:extLst>
          </p:cNvPr>
          <p:cNvSpPr>
            <a:spLocks noGrp="1"/>
          </p:cNvSpPr>
          <p:nvPr>
            <p:ph idx="1"/>
          </p:nvPr>
        </p:nvSpPr>
        <p:spPr>
          <a:xfrm>
            <a:off x="275167" y="1602445"/>
            <a:ext cx="6274489" cy="4351338"/>
          </a:xfrm>
        </p:spPr>
        <p:txBody>
          <a:bodyPr/>
          <a:lstStyle/>
          <a:p>
            <a:pPr marL="457200" indent="-457200"/>
            <a:r>
              <a:rPr lang="en-US" dirty="0"/>
              <a:t>Failure to understand why the standard exists.</a:t>
            </a:r>
          </a:p>
          <a:p>
            <a:pPr marL="457200" indent="-457200"/>
            <a:r>
              <a:rPr lang="en-US" dirty="0"/>
              <a:t>Gaming the system</a:t>
            </a:r>
          </a:p>
          <a:p>
            <a:pPr marL="457200" indent="-457200"/>
            <a:r>
              <a:rPr lang="en-US" dirty="0"/>
              <a:t>Measure only what makes for a good CSR report</a:t>
            </a:r>
          </a:p>
          <a:p>
            <a:pPr marL="457200" indent="-457200"/>
            <a:r>
              <a:rPr lang="en-US" dirty="0"/>
              <a:t>Supply metrics to an “expert” without considering materiality.</a:t>
            </a:r>
          </a:p>
          <a:p>
            <a:pPr marL="457200" indent="-457200"/>
            <a:r>
              <a:rPr lang="en-US" dirty="0"/>
              <a:t>Having and external “expert” work independent of the business.</a:t>
            </a:r>
          </a:p>
        </p:txBody>
      </p:sp>
      <p:sp>
        <p:nvSpPr>
          <p:cNvPr id="5" name="Slide Number Placeholder 4">
            <a:extLst>
              <a:ext uri="{FF2B5EF4-FFF2-40B4-BE49-F238E27FC236}">
                <a16:creationId xmlns:a16="http://schemas.microsoft.com/office/drawing/2014/main" id="{66262DBB-B727-8EF3-E2FE-845D124B7D2A}"/>
              </a:ext>
            </a:extLst>
          </p:cNvPr>
          <p:cNvSpPr>
            <a:spLocks noGrp="1"/>
          </p:cNvSpPr>
          <p:nvPr>
            <p:ph type="sldNum" sz="quarter" idx="12"/>
          </p:nvPr>
        </p:nvSpPr>
        <p:spPr/>
        <p:txBody>
          <a:bodyPr wrap="square" anchor="t">
            <a:normAutofit/>
          </a:bodyPr>
          <a:lstStyle/>
          <a:p>
            <a:pPr>
              <a:spcAft>
                <a:spcPts val="600"/>
              </a:spcAft>
              <a:defRPr/>
            </a:pPr>
            <a:fld id="{A4AA507C-D2A3-4675-8F7D-BAEDA340D22D}" type="slidenum">
              <a:rPr lang="en-US" altLang="en-US" smtClean="0"/>
              <a:pPr>
                <a:spcAft>
                  <a:spcPts val="600"/>
                </a:spcAft>
                <a:defRPr/>
              </a:pPr>
              <a:t>54</a:t>
            </a:fld>
            <a:endParaRPr lang="en-US" altLang="en-US" dirty="0"/>
          </a:p>
        </p:txBody>
      </p:sp>
      <p:pic>
        <p:nvPicPr>
          <p:cNvPr id="2050" name="Picture 2">
            <a:extLst>
              <a:ext uri="{FF2B5EF4-FFF2-40B4-BE49-F238E27FC236}">
                <a16:creationId xmlns:a16="http://schemas.microsoft.com/office/drawing/2014/main" id="{7C547CC2-C551-427B-6B2A-936B5FDA7B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98" r="18648" b="1"/>
          <a:stretch/>
        </p:blipFill>
        <p:spPr bwMode="auto">
          <a:xfrm>
            <a:off x="7455195" y="1004777"/>
            <a:ext cx="4038600" cy="4525963"/>
          </a:xfrm>
          <a:prstGeom prst="rect">
            <a:avLst/>
          </a:prstGeom>
          <a:solidFill>
            <a:srgbClr val="FFFFFF"/>
          </a:solidFill>
        </p:spPr>
      </p:pic>
    </p:spTree>
    <p:extLst>
      <p:ext uri="{BB962C8B-B14F-4D97-AF65-F5344CB8AC3E}">
        <p14:creationId xmlns:p14="http://schemas.microsoft.com/office/powerpoint/2010/main" val="1240528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D726-2C04-6A50-6AB6-72E672A421D9}"/>
              </a:ext>
            </a:extLst>
          </p:cNvPr>
          <p:cNvSpPr>
            <a:spLocks noGrp="1"/>
          </p:cNvSpPr>
          <p:nvPr>
            <p:ph type="title"/>
          </p:nvPr>
        </p:nvSpPr>
        <p:spPr/>
        <p:txBody>
          <a:bodyPr/>
          <a:lstStyle/>
          <a:p>
            <a:r>
              <a:rPr lang="en-US" dirty="0"/>
              <a:t>It is up to the Business (mostly)</a:t>
            </a:r>
          </a:p>
        </p:txBody>
      </p:sp>
      <p:sp>
        <p:nvSpPr>
          <p:cNvPr id="3" name="Content Placeholder 2">
            <a:extLst>
              <a:ext uri="{FF2B5EF4-FFF2-40B4-BE49-F238E27FC236}">
                <a16:creationId xmlns:a16="http://schemas.microsoft.com/office/drawing/2014/main" id="{B4446D7D-3A39-2956-A90D-62E0B9849ABF}"/>
              </a:ext>
            </a:extLst>
          </p:cNvPr>
          <p:cNvSpPr>
            <a:spLocks noGrp="1"/>
          </p:cNvSpPr>
          <p:nvPr>
            <p:ph idx="1"/>
          </p:nvPr>
        </p:nvSpPr>
        <p:spPr>
          <a:xfrm>
            <a:off x="458047" y="1401161"/>
            <a:ext cx="10515600" cy="4351338"/>
          </a:xfrm>
        </p:spPr>
        <p:txBody>
          <a:bodyPr/>
          <a:lstStyle/>
          <a:p>
            <a:endParaRPr lang="en-US" dirty="0"/>
          </a:p>
          <a:p>
            <a:r>
              <a:rPr lang="en-US" dirty="0"/>
              <a:t>Regulatory compliance is non-optional,. They detail  what should or should not be reported and how some issues are handled.</a:t>
            </a:r>
          </a:p>
          <a:p>
            <a:r>
              <a:rPr lang="en-US" dirty="0"/>
              <a:t>Financial and operational  reports are often driven by the  overall strategy of the company.  Customers and investors may request information, but ultimately it is  up to the company to  decide on a response. </a:t>
            </a:r>
          </a:p>
          <a:p>
            <a:pPr lvl="1"/>
            <a:r>
              <a:rPr lang="en-US" dirty="0"/>
              <a:t>ISO – How far do you want to go to meet the standard?</a:t>
            </a:r>
          </a:p>
          <a:p>
            <a:pPr lvl="1"/>
            <a:r>
              <a:rPr lang="en-US" dirty="0"/>
              <a:t>Financial disclosures – Which issues you emphasize for action or change.</a:t>
            </a:r>
          </a:p>
          <a:p>
            <a:pPr lvl="1"/>
            <a:endParaRPr lang="en-US" dirty="0"/>
          </a:p>
        </p:txBody>
      </p:sp>
    </p:spTree>
    <p:extLst>
      <p:ext uri="{BB962C8B-B14F-4D97-AF65-F5344CB8AC3E}">
        <p14:creationId xmlns:p14="http://schemas.microsoft.com/office/powerpoint/2010/main" val="967262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AD84-215B-D6EB-F225-B23B0A755B81}"/>
              </a:ext>
            </a:extLst>
          </p:cNvPr>
          <p:cNvSpPr>
            <a:spLocks noGrp="1"/>
          </p:cNvSpPr>
          <p:nvPr>
            <p:ph type="title"/>
          </p:nvPr>
        </p:nvSpPr>
        <p:spPr>
          <a:xfrm>
            <a:off x="838200" y="365125"/>
            <a:ext cx="10515600" cy="1325563"/>
          </a:xfrm>
        </p:spPr>
        <p:txBody>
          <a:bodyPr anchor="ctr">
            <a:normAutofit/>
          </a:bodyPr>
          <a:lstStyle/>
          <a:p>
            <a:r>
              <a:rPr lang="en-US" dirty="0"/>
              <a:t>Related UTA Environmental Training</a:t>
            </a:r>
          </a:p>
        </p:txBody>
      </p:sp>
      <p:sp>
        <p:nvSpPr>
          <p:cNvPr id="3" name="Content Placeholder 2">
            <a:extLst>
              <a:ext uri="{FF2B5EF4-FFF2-40B4-BE49-F238E27FC236}">
                <a16:creationId xmlns:a16="http://schemas.microsoft.com/office/drawing/2014/main" id="{7182ED1D-5017-7766-D389-617184BBB81C}"/>
              </a:ext>
            </a:extLst>
          </p:cNvPr>
          <p:cNvSpPr>
            <a:spLocks noGrp="1"/>
          </p:cNvSpPr>
          <p:nvPr>
            <p:ph sz="half" idx="1"/>
          </p:nvPr>
        </p:nvSpPr>
        <p:spPr>
          <a:xfrm>
            <a:off x="838200" y="1825625"/>
            <a:ext cx="5181600" cy="4351338"/>
          </a:xfrm>
        </p:spPr>
        <p:txBody>
          <a:bodyPr>
            <a:normAutofit/>
          </a:bodyPr>
          <a:lstStyle/>
          <a:p>
            <a:r>
              <a:rPr lang="en-US" sz="2000" dirty="0"/>
              <a:t>Toxics Release Inventory Reporting (2 day)</a:t>
            </a:r>
          </a:p>
          <a:p>
            <a:r>
              <a:rPr lang="en-US" sz="2000" dirty="0"/>
              <a:t>Environmental Management Systems (4 Days)</a:t>
            </a:r>
          </a:p>
          <a:p>
            <a:r>
              <a:rPr lang="en-US" sz="2000" dirty="0"/>
              <a:t>Financial Reporting ETI Sustainability Certification</a:t>
            </a:r>
          </a:p>
          <a:p>
            <a:pPr lvl="1"/>
            <a:r>
              <a:rPr lang="en-US" sz="2000" dirty="0"/>
              <a:t>Strategies in Sustainability (2 days)</a:t>
            </a:r>
          </a:p>
          <a:p>
            <a:pPr lvl="1"/>
            <a:r>
              <a:rPr lang="en-US" sz="2000" dirty="0"/>
              <a:t>Sustainability Workshop (4 days – over 4 weeks) – Advanced course</a:t>
            </a:r>
          </a:p>
          <a:p>
            <a:r>
              <a:rPr lang="en-US" sz="2000" dirty="0"/>
              <a:t>ETI 101- Introduction to Environmental Compliance (4 days)</a:t>
            </a:r>
          </a:p>
          <a:p>
            <a:r>
              <a:rPr lang="en-US" sz="2000" dirty="0"/>
              <a:t>MGE 810 – Environmental Auditing (3 days)</a:t>
            </a:r>
          </a:p>
          <a:p>
            <a:r>
              <a:rPr lang="en-US" sz="2000" dirty="0"/>
              <a:t>Pollution Prevention and Sustainability – (2 days)</a:t>
            </a:r>
          </a:p>
        </p:txBody>
      </p:sp>
      <p:pic>
        <p:nvPicPr>
          <p:cNvPr id="4" name="Picture 3">
            <a:extLst>
              <a:ext uri="{FF2B5EF4-FFF2-40B4-BE49-F238E27FC236}">
                <a16:creationId xmlns:a16="http://schemas.microsoft.com/office/drawing/2014/main" id="{2019FEDD-54E5-D08E-1D0D-1CB542EFEA94}"/>
              </a:ext>
            </a:extLst>
          </p:cNvPr>
          <p:cNvPicPr>
            <a:picLocks noChangeAspect="1"/>
          </p:cNvPicPr>
          <p:nvPr/>
        </p:nvPicPr>
        <p:blipFill>
          <a:blip r:embed="rId2"/>
          <a:srcRect l="12982" t="23365" r="15725" b="3573"/>
          <a:stretch>
            <a:fillRect/>
          </a:stretch>
        </p:blipFill>
        <p:spPr>
          <a:xfrm>
            <a:off x="6172200" y="2441432"/>
            <a:ext cx="5181600" cy="3119724"/>
          </a:xfrm>
          <a:prstGeom prst="rect">
            <a:avLst/>
          </a:prstGeom>
          <a:noFill/>
        </p:spPr>
      </p:pic>
    </p:spTree>
    <p:extLst>
      <p:ext uri="{BB962C8B-B14F-4D97-AF65-F5344CB8AC3E}">
        <p14:creationId xmlns:p14="http://schemas.microsoft.com/office/powerpoint/2010/main" val="3219290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FBC2-8969-254C-2107-AF9E3ADFA0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36F4617-E5A5-B5AF-5D40-DF0ED6B2C721}"/>
              </a:ext>
            </a:extLst>
          </p:cNvPr>
          <p:cNvSpPr>
            <a:spLocks noGrp="1"/>
          </p:cNvSpPr>
          <p:nvPr>
            <p:ph idx="1"/>
          </p:nvPr>
        </p:nvSpPr>
        <p:spPr>
          <a:xfrm>
            <a:off x="333427" y="3111991"/>
            <a:ext cx="3051369" cy="2219125"/>
          </a:xfrm>
        </p:spPr>
        <p:txBody>
          <a:bodyPr/>
          <a:lstStyle/>
          <a:p>
            <a:endParaRPr lang="en-US" dirty="0"/>
          </a:p>
        </p:txBody>
      </p:sp>
      <p:pic>
        <p:nvPicPr>
          <p:cNvPr id="5" name="Picture 4">
            <a:extLst>
              <a:ext uri="{FF2B5EF4-FFF2-40B4-BE49-F238E27FC236}">
                <a16:creationId xmlns:a16="http://schemas.microsoft.com/office/drawing/2014/main" id="{EB782F12-739B-7892-C2BC-D796143BBA17}"/>
              </a:ext>
            </a:extLst>
          </p:cNvPr>
          <p:cNvPicPr>
            <a:picLocks noChangeAspect="1"/>
          </p:cNvPicPr>
          <p:nvPr/>
        </p:nvPicPr>
        <p:blipFill>
          <a:blip r:embed="rId2"/>
          <a:srcRect l="12982" t="23365" r="15725" b="3573"/>
          <a:stretch>
            <a:fillRect/>
          </a:stretch>
        </p:blipFill>
        <p:spPr>
          <a:xfrm>
            <a:off x="146508" y="233200"/>
            <a:ext cx="3682858" cy="2219125"/>
          </a:xfrm>
          <a:prstGeom prst="rect">
            <a:avLst/>
          </a:prstGeom>
        </p:spPr>
      </p:pic>
      <p:pic>
        <p:nvPicPr>
          <p:cNvPr id="7" name="Picture 6">
            <a:extLst>
              <a:ext uri="{FF2B5EF4-FFF2-40B4-BE49-F238E27FC236}">
                <a16:creationId xmlns:a16="http://schemas.microsoft.com/office/drawing/2014/main" id="{4AC0D3DF-DE0A-0136-4B09-909BE0CB4E41}"/>
              </a:ext>
            </a:extLst>
          </p:cNvPr>
          <p:cNvPicPr>
            <a:picLocks noChangeAspect="1"/>
          </p:cNvPicPr>
          <p:nvPr/>
        </p:nvPicPr>
        <p:blipFill>
          <a:blip r:embed="rId3"/>
          <a:srcRect l="10686" t="28065" r="27927" b="-3014"/>
          <a:stretch>
            <a:fillRect/>
          </a:stretch>
        </p:blipFill>
        <p:spPr>
          <a:xfrm>
            <a:off x="3829366" y="348581"/>
            <a:ext cx="7466758" cy="5360103"/>
          </a:xfrm>
          <a:prstGeom prst="rect">
            <a:avLst/>
          </a:prstGeom>
        </p:spPr>
      </p:pic>
      <p:sp>
        <p:nvSpPr>
          <p:cNvPr id="8" name="Rectangle 7">
            <a:extLst>
              <a:ext uri="{FF2B5EF4-FFF2-40B4-BE49-F238E27FC236}">
                <a16:creationId xmlns:a16="http://schemas.microsoft.com/office/drawing/2014/main" id="{EF5C86F4-A86B-4E86-F792-D0A21605837D}"/>
              </a:ext>
            </a:extLst>
          </p:cNvPr>
          <p:cNvSpPr/>
          <p:nvPr/>
        </p:nvSpPr>
        <p:spPr>
          <a:xfrm>
            <a:off x="313220" y="2637109"/>
            <a:ext cx="3405003" cy="312209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b="1" dirty="0"/>
              <a:t>Giving professionals the ability to manage complex environmental issues.</a:t>
            </a:r>
            <a:endParaRPr lang="en-US" b="1" dirty="0"/>
          </a:p>
        </p:txBody>
      </p:sp>
      <p:pic>
        <p:nvPicPr>
          <p:cNvPr id="6" name="Picture 5">
            <a:extLst>
              <a:ext uri="{FF2B5EF4-FFF2-40B4-BE49-F238E27FC236}">
                <a16:creationId xmlns:a16="http://schemas.microsoft.com/office/drawing/2014/main" id="{87CA8077-6B5D-4ABF-9F45-2FABE7ADD9AC}"/>
              </a:ext>
            </a:extLst>
          </p:cNvPr>
          <p:cNvPicPr>
            <a:picLocks noChangeAspect="1"/>
          </p:cNvPicPr>
          <p:nvPr/>
        </p:nvPicPr>
        <p:blipFill>
          <a:blip r:embed="rId4"/>
          <a:srcRect r="1538" b="19364"/>
          <a:stretch>
            <a:fillRect/>
          </a:stretch>
        </p:blipFill>
        <p:spPr>
          <a:xfrm>
            <a:off x="4180117" y="769156"/>
            <a:ext cx="7116007" cy="5530044"/>
          </a:xfrm>
          <a:prstGeom prst="rect">
            <a:avLst/>
          </a:prstGeom>
        </p:spPr>
      </p:pic>
    </p:spTree>
    <p:extLst>
      <p:ext uri="{BB962C8B-B14F-4D97-AF65-F5344CB8AC3E}">
        <p14:creationId xmlns:p14="http://schemas.microsoft.com/office/powerpoint/2010/main" val="1367358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B8B8DB2-8F14-2702-761A-AC35200978C5}"/>
              </a:ext>
            </a:extLst>
          </p:cNvPr>
          <p:cNvSpPr>
            <a:spLocks noGrp="1" noChangeArrowheads="1"/>
          </p:cNvSpPr>
          <p:nvPr>
            <p:ph type="title"/>
          </p:nvPr>
        </p:nvSpPr>
        <p:spPr>
          <a:xfrm>
            <a:off x="1981200" y="0"/>
            <a:ext cx="8229600" cy="1143000"/>
          </a:xfrm>
        </p:spPr>
        <p:txBody>
          <a:bodyPr/>
          <a:lstStyle/>
          <a:p>
            <a:pPr eaLnBrk="1" hangingPunct="1"/>
            <a:r>
              <a:rPr lang="en-US" altLang="en-US" dirty="0"/>
              <a:t>Contact Information</a:t>
            </a:r>
          </a:p>
        </p:txBody>
      </p:sp>
      <p:sp>
        <p:nvSpPr>
          <p:cNvPr id="37891" name="Rectangle 3">
            <a:extLst>
              <a:ext uri="{FF2B5EF4-FFF2-40B4-BE49-F238E27FC236}">
                <a16:creationId xmlns:a16="http://schemas.microsoft.com/office/drawing/2014/main" id="{6BEF2DF4-8685-86B5-19AC-F806F1A9289C}"/>
              </a:ext>
            </a:extLst>
          </p:cNvPr>
          <p:cNvSpPr>
            <a:spLocks noGrp="1" noChangeArrowheads="1"/>
          </p:cNvSpPr>
          <p:nvPr>
            <p:ph idx="1"/>
          </p:nvPr>
        </p:nvSpPr>
        <p:spPr>
          <a:xfrm>
            <a:off x="493405" y="920715"/>
            <a:ext cx="7239000" cy="5410200"/>
          </a:xfrm>
        </p:spPr>
        <p:txBody>
          <a:bodyPr>
            <a:normAutofit/>
          </a:bodyPr>
          <a:lstStyle/>
          <a:p>
            <a:pPr algn="ctr" eaLnBrk="1" hangingPunct="1">
              <a:buFontTx/>
              <a:buNone/>
            </a:pPr>
            <a:r>
              <a:rPr lang="en-US" altLang="en-US" sz="2000" dirty="0"/>
              <a:t>EPA Region 6    Enforcement Coordinator </a:t>
            </a:r>
          </a:p>
          <a:p>
            <a:pPr algn="ctr">
              <a:buNone/>
            </a:pPr>
            <a:r>
              <a:rPr lang="en-US" sz="2000" dirty="0"/>
              <a:t>Office:  (214) 665-8042</a:t>
            </a:r>
            <a:br>
              <a:rPr lang="en-US" sz="2000" dirty="0"/>
            </a:br>
            <a:r>
              <a:rPr lang="en-US" sz="2000" dirty="0"/>
              <a:t>Email: </a:t>
            </a:r>
            <a:r>
              <a:rPr lang="en-US" sz="2000" dirty="0">
                <a:hlinkClick r:id="rId2"/>
              </a:rPr>
              <a:t>Acosta.Gerardo@epa.gov</a:t>
            </a:r>
            <a:endParaRPr lang="en-US" sz="2000" dirty="0"/>
          </a:p>
          <a:p>
            <a:pPr algn="ctr">
              <a:buNone/>
            </a:pPr>
            <a:endParaRPr lang="en-US" altLang="en-US" sz="2000" dirty="0"/>
          </a:p>
          <a:p>
            <a:pPr algn="ctr">
              <a:buNone/>
            </a:pPr>
            <a:r>
              <a:rPr lang="en-US" altLang="en-US" sz="2000" dirty="0"/>
              <a:t>EPA GuideME: Screening tools and help</a:t>
            </a:r>
          </a:p>
          <a:p>
            <a:pPr algn="ctr">
              <a:buNone/>
            </a:pPr>
            <a:r>
              <a:rPr lang="en-US" altLang="en-US" sz="2000" dirty="0">
                <a:hlinkClick r:id="rId3"/>
              </a:rPr>
              <a:t>https://guideme.epa.gov/ords/guideme_ext/f?p=guideme:home</a:t>
            </a:r>
            <a:endParaRPr lang="en-US" altLang="en-US" sz="2000" dirty="0"/>
          </a:p>
          <a:p>
            <a:pPr algn="ctr" eaLnBrk="1" hangingPunct="1">
              <a:buFontTx/>
              <a:buNone/>
            </a:pPr>
            <a:endParaRPr lang="en-US" altLang="en-US" sz="2000" dirty="0"/>
          </a:p>
          <a:p>
            <a:pPr algn="ctr" eaLnBrk="1" hangingPunct="1">
              <a:buFontTx/>
              <a:buNone/>
            </a:pPr>
            <a:r>
              <a:rPr lang="en-US" altLang="en-US" sz="2000" dirty="0"/>
              <a:t>Central Data Exchange</a:t>
            </a:r>
          </a:p>
          <a:p>
            <a:pPr algn="ctr">
              <a:buNone/>
            </a:pPr>
            <a:r>
              <a:rPr lang="en-US" altLang="en-US" sz="2000" dirty="0">
                <a:hlinkClick r:id="rId4"/>
              </a:rPr>
              <a:t>https://cdx.epa.gov/contact</a:t>
            </a:r>
            <a:endParaRPr lang="en-US" altLang="en-US" sz="2000" dirty="0"/>
          </a:p>
          <a:p>
            <a:pPr algn="ctr" eaLnBrk="1" hangingPunct="1">
              <a:buFontTx/>
              <a:buNone/>
            </a:pPr>
            <a:r>
              <a:rPr lang="en-US" altLang="en-US" sz="2000" dirty="0"/>
              <a:t>TCEQ TRI Helpline</a:t>
            </a:r>
          </a:p>
          <a:p>
            <a:pPr algn="ctr" eaLnBrk="1" hangingPunct="1">
              <a:buFontTx/>
              <a:buNone/>
            </a:pPr>
            <a:r>
              <a:rPr lang="en-US" altLang="en-US" sz="2000" dirty="0"/>
              <a:t>(512) 239 - 4TRI {4874}</a:t>
            </a:r>
          </a:p>
          <a:p>
            <a:pPr indent="-1588" algn="ctr">
              <a:buNone/>
              <a:defRPr/>
            </a:pPr>
            <a:r>
              <a:rPr lang="it-IT" sz="2000" dirty="0"/>
              <a:t>	EPA TRI home page</a:t>
            </a:r>
          </a:p>
          <a:p>
            <a:pPr indent="-1588" algn="ctr">
              <a:buNone/>
              <a:defRPr/>
            </a:pPr>
            <a:r>
              <a:rPr lang="it-IT" sz="2000" dirty="0">
                <a:solidFill>
                  <a:schemeClr val="accent6"/>
                </a:solidFill>
                <a:hlinkClick r:id="rId5"/>
              </a:rPr>
              <a:t>http://www.epa.gov/tri/index.htm</a:t>
            </a:r>
            <a:endParaRPr lang="it-IT" sz="2000" dirty="0">
              <a:solidFill>
                <a:schemeClr val="accent6"/>
              </a:solidFill>
            </a:endParaRPr>
          </a:p>
          <a:p>
            <a:pPr algn="ctr" eaLnBrk="1" hangingPunct="1">
              <a:buFontTx/>
              <a:buNone/>
            </a:pPr>
            <a:endParaRPr lang="en-US" altLang="en-US" sz="2400" dirty="0"/>
          </a:p>
          <a:p>
            <a:pPr eaLnBrk="1" hangingPunct="1">
              <a:buFontTx/>
              <a:buNone/>
            </a:pPr>
            <a:endParaRPr lang="en-US" altLang="en-US" sz="2400" dirty="0"/>
          </a:p>
          <a:p>
            <a:pPr eaLnBrk="1" hangingPunct="1">
              <a:buFontTx/>
              <a:buNone/>
            </a:pPr>
            <a:endParaRPr lang="en-US" altLang="en-US" dirty="0"/>
          </a:p>
          <a:p>
            <a:pPr eaLnBrk="1" hangingPunct="1">
              <a:buFontTx/>
              <a:buNone/>
            </a:pPr>
            <a:endParaRPr lang="en-US" altLang="en-US"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DB18-2803-85D1-6171-3D3273BC6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C2D47-86A4-9149-3A2B-77D526B933D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4046EDA-A2E5-F9AA-8B13-3EF088A8143B}"/>
              </a:ext>
            </a:extLst>
          </p:cNvPr>
          <p:cNvSpPr>
            <a:spLocks noGrp="1"/>
          </p:cNvSpPr>
          <p:nvPr>
            <p:ph idx="1"/>
          </p:nvPr>
        </p:nvSpPr>
        <p:spPr>
          <a:xfrm>
            <a:off x="275167" y="1602445"/>
            <a:ext cx="7816781" cy="4351338"/>
          </a:xfrm>
        </p:spPr>
        <p:txBody>
          <a:bodyPr/>
          <a:lstStyle/>
          <a:p>
            <a:r>
              <a:rPr lang="en-US" dirty="0"/>
              <a:t>TRI requires some industries to report their use and disposition of certain toxic chemicals</a:t>
            </a:r>
          </a:p>
          <a:p>
            <a:r>
              <a:rPr lang="en-US" dirty="0"/>
              <a:t>Pollution prevention can eliminate or reduce risks from these chemicals</a:t>
            </a:r>
          </a:p>
          <a:p>
            <a:r>
              <a:rPr lang="en-US" dirty="0"/>
              <a:t>TRI reports are a good source of data for consideration in risk management</a:t>
            </a:r>
          </a:p>
          <a:p>
            <a:r>
              <a:rPr lang="en-US" dirty="0"/>
              <a:t>Investors are seeking more financial data to guide their investments.</a:t>
            </a:r>
          </a:p>
        </p:txBody>
      </p:sp>
    </p:spTree>
    <p:extLst>
      <p:ext uri="{BB962C8B-B14F-4D97-AF65-F5344CB8AC3E}">
        <p14:creationId xmlns:p14="http://schemas.microsoft.com/office/powerpoint/2010/main" val="382155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5C919F0-9B7F-DD6F-C913-C6604BACD315}"/>
              </a:ext>
            </a:extLst>
          </p:cNvPr>
          <p:cNvSpPr>
            <a:spLocks noGrp="1" noChangeArrowheads="1"/>
          </p:cNvSpPr>
          <p:nvPr>
            <p:ph type="title"/>
          </p:nvPr>
        </p:nvSpPr>
        <p:spPr/>
        <p:txBody>
          <a:bodyPr/>
          <a:lstStyle/>
          <a:p>
            <a:pPr eaLnBrk="1" hangingPunct="1"/>
            <a:r>
              <a:rPr lang="en-US" altLang="en-US" b="1" dirty="0"/>
              <a:t>TRI – The Toxics Release Inventory</a:t>
            </a:r>
          </a:p>
        </p:txBody>
      </p:sp>
      <p:sp>
        <p:nvSpPr>
          <p:cNvPr id="10243" name="Rectangle 3">
            <a:extLst>
              <a:ext uri="{FF2B5EF4-FFF2-40B4-BE49-F238E27FC236}">
                <a16:creationId xmlns:a16="http://schemas.microsoft.com/office/drawing/2014/main" id="{F88D7843-9742-0153-691F-80A2ACA120BF}"/>
              </a:ext>
            </a:extLst>
          </p:cNvPr>
          <p:cNvSpPr>
            <a:spLocks noGrp="1" noChangeArrowheads="1"/>
          </p:cNvSpPr>
          <p:nvPr>
            <p:ph idx="1"/>
          </p:nvPr>
        </p:nvSpPr>
        <p:spPr>
          <a:xfrm>
            <a:off x="275167" y="1602445"/>
            <a:ext cx="8065945" cy="4351338"/>
          </a:xfrm>
        </p:spPr>
        <p:txBody>
          <a:bodyPr>
            <a:normAutofit fontScale="92500" lnSpcReduction="20000"/>
          </a:bodyPr>
          <a:lstStyle/>
          <a:p>
            <a:pPr marL="0" indent="0">
              <a:buClr>
                <a:schemeClr val="tx1"/>
              </a:buClr>
              <a:buNone/>
            </a:pPr>
            <a:r>
              <a:rPr lang="en-US" altLang="en-US" sz="3600" dirty="0"/>
              <a:t>Publicly accessible EPA database contains information on releases and transfers  of over 799 toxic chemicals from more than  21,000 U.S. industrial facilities</a:t>
            </a:r>
          </a:p>
          <a:p>
            <a:pPr marL="0" indent="0">
              <a:buClr>
                <a:schemeClr val="tx1"/>
              </a:buClr>
              <a:buNone/>
            </a:pPr>
            <a:r>
              <a:rPr lang="en-US" sz="3600" dirty="0"/>
              <a:t>Provides communities with information regarding toxic chemical releases and waste management activities</a:t>
            </a:r>
          </a:p>
          <a:p>
            <a:pPr marL="0" indent="0">
              <a:buClr>
                <a:schemeClr val="tx1"/>
              </a:buClr>
              <a:buNone/>
            </a:pPr>
            <a:r>
              <a:rPr lang="en-US" sz="3600" b="1" dirty="0"/>
              <a:t>Supports informed decisions by industry, government, nongovernmental organizations, and the public.</a:t>
            </a:r>
            <a:endParaRPr lang="en-US" altLang="en-US" sz="3600" b="1" dirty="0"/>
          </a:p>
          <a:p>
            <a:pPr>
              <a:buClr>
                <a:schemeClr val="tx1"/>
              </a:buClr>
            </a:pPr>
            <a:endParaRPr lang="en-US" altLang="en-US" sz="320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1507590-4391-95D2-AD11-42264C057D1C}"/>
              </a:ext>
            </a:extLst>
          </p:cNvPr>
          <p:cNvSpPr>
            <a:spLocks noGrp="1"/>
          </p:cNvSpPr>
          <p:nvPr>
            <p:ph type="title"/>
          </p:nvPr>
        </p:nvSpPr>
        <p:spPr/>
        <p:txBody>
          <a:bodyPr/>
          <a:lstStyle/>
          <a:p>
            <a:pPr eaLnBrk="1" hangingPunct="1"/>
            <a:r>
              <a:rPr lang="en-US" altLang="en-US" b="1" dirty="0">
                <a:latin typeface="+mn-lt"/>
              </a:rPr>
              <a:t>Multimedia Reporting</a:t>
            </a:r>
          </a:p>
        </p:txBody>
      </p:sp>
      <p:sp>
        <p:nvSpPr>
          <p:cNvPr id="3" name="Content Placeholder 2">
            <a:extLst>
              <a:ext uri="{FF2B5EF4-FFF2-40B4-BE49-F238E27FC236}">
                <a16:creationId xmlns:a16="http://schemas.microsoft.com/office/drawing/2014/main" id="{AAF32072-9807-05C4-F977-4B5DAD7E2081}"/>
              </a:ext>
            </a:extLst>
          </p:cNvPr>
          <p:cNvSpPr>
            <a:spLocks noGrp="1"/>
          </p:cNvSpPr>
          <p:nvPr>
            <p:ph idx="1"/>
          </p:nvPr>
        </p:nvSpPr>
        <p:spPr>
          <a:xfrm>
            <a:off x="449766" y="1338147"/>
            <a:ext cx="7162800" cy="4525963"/>
          </a:xfrm>
        </p:spPr>
        <p:txBody>
          <a:bodyPr/>
          <a:lstStyle/>
          <a:p>
            <a:pPr marL="0" indent="0" eaLnBrk="1" hangingPunct="1">
              <a:buNone/>
              <a:defRPr/>
            </a:pPr>
            <a:r>
              <a:rPr lang="en-US" dirty="0"/>
              <a:t>TRI is unique because it covers the individual chemical, not the media in which it is released/transferred.</a:t>
            </a:r>
          </a:p>
          <a:p>
            <a:pPr marL="0" indent="0" eaLnBrk="1" hangingPunct="1">
              <a:buNone/>
              <a:defRPr/>
            </a:pPr>
            <a:endParaRPr lang="en-US" dirty="0"/>
          </a:p>
          <a:p>
            <a:pPr marL="0" indent="0" eaLnBrk="1" hangingPunct="1">
              <a:buNone/>
              <a:defRPr/>
            </a:pPr>
            <a:r>
              <a:rPr lang="en-US" dirty="0"/>
              <a:t>Hazardous Waste may contain TRI chemicals but be reported in different quantities.</a:t>
            </a:r>
          </a:p>
          <a:p>
            <a:pPr>
              <a:defRPr/>
            </a:pPr>
            <a:r>
              <a:rPr lang="en-US" dirty="0"/>
              <a:t>Hazardous waste tracks mixture weight</a:t>
            </a:r>
          </a:p>
          <a:p>
            <a:pPr>
              <a:defRPr/>
            </a:pPr>
            <a:r>
              <a:rPr lang="en-US" dirty="0"/>
              <a:t>TRI only the chemical</a:t>
            </a:r>
          </a:p>
          <a:p>
            <a:pPr>
              <a:defRPr/>
            </a:pPr>
            <a:r>
              <a:rPr lang="en-US" dirty="0"/>
              <a:t>Both serve different purposes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4CE4866-35A0-3C7E-CB14-6B03D074C61D}"/>
              </a:ext>
            </a:extLst>
          </p:cNvPr>
          <p:cNvSpPr>
            <a:spLocks noGrp="1" noChangeArrowheads="1"/>
          </p:cNvSpPr>
          <p:nvPr>
            <p:ph type="title"/>
          </p:nvPr>
        </p:nvSpPr>
        <p:spPr/>
        <p:txBody>
          <a:bodyPr/>
          <a:lstStyle/>
          <a:p>
            <a:pPr eaLnBrk="1" hangingPunct="1"/>
            <a:r>
              <a:rPr lang="en-US" altLang="en-US" b="1" dirty="0">
                <a:latin typeface="+mn-lt"/>
              </a:rPr>
              <a:t>TRI</a:t>
            </a:r>
            <a:r>
              <a:rPr lang="en-US" altLang="en-US" dirty="0">
                <a:latin typeface="+mn-lt"/>
              </a:rPr>
              <a:t> </a:t>
            </a:r>
            <a:r>
              <a:rPr lang="en-US" altLang="en-US" b="1" dirty="0">
                <a:latin typeface="+mn-lt"/>
              </a:rPr>
              <a:t>Regulations</a:t>
            </a:r>
          </a:p>
        </p:txBody>
      </p:sp>
      <p:sp>
        <p:nvSpPr>
          <p:cNvPr id="12291" name="Rectangle 3">
            <a:extLst>
              <a:ext uri="{FF2B5EF4-FFF2-40B4-BE49-F238E27FC236}">
                <a16:creationId xmlns:a16="http://schemas.microsoft.com/office/drawing/2014/main" id="{9F9E8916-C48C-CEF2-F1E3-806D20D06A88}"/>
              </a:ext>
            </a:extLst>
          </p:cNvPr>
          <p:cNvSpPr>
            <a:spLocks noGrp="1" noChangeArrowheads="1"/>
          </p:cNvSpPr>
          <p:nvPr>
            <p:ph idx="1"/>
          </p:nvPr>
        </p:nvSpPr>
        <p:spPr>
          <a:xfrm>
            <a:off x="550126" y="1483112"/>
            <a:ext cx="7384505" cy="4648200"/>
          </a:xfrm>
        </p:spPr>
        <p:txBody>
          <a:bodyPr/>
          <a:lstStyle/>
          <a:p>
            <a:pPr marL="0" indent="0">
              <a:buClr>
                <a:schemeClr val="tx1"/>
              </a:buClr>
            </a:pPr>
            <a:r>
              <a:rPr lang="en-US" altLang="en-US" sz="2400" dirty="0"/>
              <a:t> Superfund Amendment and Reauthorization </a:t>
            </a:r>
          </a:p>
          <a:p>
            <a:pPr marL="0" indent="0">
              <a:buClr>
                <a:schemeClr val="tx1"/>
              </a:buClr>
              <a:buNone/>
            </a:pPr>
            <a:r>
              <a:rPr lang="en-US" altLang="en-US" sz="2400" dirty="0"/>
              <a:t>   Act Title III, Section 313</a:t>
            </a:r>
          </a:p>
          <a:p>
            <a:pPr marL="0" indent="0">
              <a:buClr>
                <a:schemeClr val="tx1"/>
              </a:buClr>
            </a:pPr>
            <a:endParaRPr lang="en-US" altLang="en-US" sz="2400" dirty="0"/>
          </a:p>
          <a:p>
            <a:pPr marL="0" indent="0">
              <a:buClr>
                <a:schemeClr val="tx1"/>
              </a:buClr>
            </a:pPr>
            <a:r>
              <a:rPr lang="en-US" altLang="en-US" sz="2400" dirty="0"/>
              <a:t> Emergency Planning and Community Right to Know Act</a:t>
            </a:r>
          </a:p>
          <a:p>
            <a:pPr marL="0" indent="0">
              <a:buClr>
                <a:schemeClr val="tx1"/>
              </a:buClr>
            </a:pPr>
            <a:endParaRPr lang="en-US" altLang="en-US" sz="2400" dirty="0"/>
          </a:p>
          <a:p>
            <a:pPr marL="0" indent="0">
              <a:buClr>
                <a:schemeClr val="tx1"/>
              </a:buClr>
            </a:pPr>
            <a:r>
              <a:rPr lang="en-US" altLang="en-US" sz="2400" dirty="0"/>
              <a:t> TRI Rules - Title 40 Code of Federal Regulations Part 372</a:t>
            </a:r>
          </a:p>
          <a:p>
            <a:pPr marL="0" indent="0">
              <a:buClr>
                <a:schemeClr val="tx1"/>
              </a:buClr>
            </a:pPr>
            <a:endParaRPr lang="en-US" altLang="en-US" sz="2400" dirty="0"/>
          </a:p>
          <a:p>
            <a:pPr marL="0" indent="0">
              <a:buClr>
                <a:schemeClr val="tx1"/>
              </a:buClr>
            </a:pPr>
            <a:r>
              <a:rPr lang="en-US" altLang="en-US" sz="2400" dirty="0"/>
              <a:t> Texas Requirement: Texas Health and Safety Code, Chapter 370</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42258C-5F01-00C5-D8DC-A2D53A45D3B4}"/>
              </a:ext>
            </a:extLst>
          </p:cNvPr>
          <p:cNvSpPr/>
          <p:nvPr/>
        </p:nvSpPr>
        <p:spPr>
          <a:xfrm>
            <a:off x="283050" y="242263"/>
            <a:ext cx="8723158" cy="769441"/>
          </a:xfrm>
          <a:prstGeom prst="rect">
            <a:avLst/>
          </a:prstGeom>
        </p:spPr>
        <p:txBody>
          <a:bodyPr wrap="none">
            <a:spAutoFit/>
          </a:bodyPr>
          <a:lstStyle/>
          <a:p>
            <a:pPr algn="ctr">
              <a:defRPr/>
            </a:pPr>
            <a:r>
              <a:rPr lang="en-US" sz="4400" b="1" dirty="0"/>
              <a:t>Common Sectors Required to Report</a:t>
            </a:r>
          </a:p>
        </p:txBody>
      </p:sp>
      <p:sp>
        <p:nvSpPr>
          <p:cNvPr id="3" name="TextBox 2">
            <a:extLst>
              <a:ext uri="{FF2B5EF4-FFF2-40B4-BE49-F238E27FC236}">
                <a16:creationId xmlns:a16="http://schemas.microsoft.com/office/drawing/2014/main" id="{DCF55FF2-6141-541A-B8C8-34CACC87D33B}"/>
              </a:ext>
            </a:extLst>
          </p:cNvPr>
          <p:cNvSpPr txBox="1"/>
          <p:nvPr/>
        </p:nvSpPr>
        <p:spPr>
          <a:xfrm>
            <a:off x="661023" y="1593437"/>
            <a:ext cx="7391400" cy="3846513"/>
          </a:xfrm>
          <a:prstGeom prst="rect">
            <a:avLst/>
          </a:prstGeom>
          <a:noFill/>
        </p:spPr>
        <p:txBody>
          <a:bodyPr>
            <a:spAutoFit/>
          </a:bodyPr>
          <a:lstStyle/>
          <a:p>
            <a:pPr>
              <a:buFont typeface="Arial" pitchFamily="34" charset="0"/>
              <a:buChar char="•"/>
              <a:defRPr/>
            </a:pPr>
            <a:r>
              <a:rPr lang="en-US" sz="2400" dirty="0"/>
              <a:t> Chemicals</a:t>
            </a:r>
          </a:p>
          <a:p>
            <a:pPr>
              <a:buFont typeface="Arial" pitchFamily="34" charset="0"/>
              <a:buChar char="•"/>
              <a:defRPr/>
            </a:pPr>
            <a:r>
              <a:rPr lang="en-US" sz="2400" dirty="0"/>
              <a:t> Electric Utilities</a:t>
            </a:r>
          </a:p>
          <a:p>
            <a:pPr>
              <a:buFont typeface="Arial" pitchFamily="34" charset="0"/>
              <a:buChar char="•"/>
              <a:defRPr/>
            </a:pPr>
            <a:r>
              <a:rPr lang="en-US" sz="2400" dirty="0"/>
              <a:t> Petroleum</a:t>
            </a:r>
          </a:p>
          <a:p>
            <a:pPr>
              <a:buFont typeface="Arial" pitchFamily="34" charset="0"/>
              <a:buChar char="•"/>
              <a:defRPr/>
            </a:pPr>
            <a:r>
              <a:rPr lang="en-US" sz="2400" dirty="0"/>
              <a:t> Hazardous Waste/Solvent Recovery</a:t>
            </a:r>
          </a:p>
          <a:p>
            <a:pPr>
              <a:buFont typeface="Arial" pitchFamily="34" charset="0"/>
              <a:buChar char="•"/>
              <a:defRPr/>
            </a:pPr>
            <a:r>
              <a:rPr lang="en-US" sz="2400" dirty="0"/>
              <a:t> Primary Metals</a:t>
            </a:r>
          </a:p>
          <a:p>
            <a:pPr>
              <a:buFont typeface="Arial" pitchFamily="34" charset="0"/>
              <a:buChar char="•"/>
              <a:defRPr/>
            </a:pPr>
            <a:r>
              <a:rPr lang="en-US" sz="2400" dirty="0"/>
              <a:t> Paper </a:t>
            </a:r>
          </a:p>
          <a:p>
            <a:pPr>
              <a:buFont typeface="Arial" pitchFamily="34" charset="0"/>
              <a:buChar char="•"/>
              <a:defRPr/>
            </a:pPr>
            <a:r>
              <a:rPr lang="en-US" sz="2400" dirty="0"/>
              <a:t> Food/Beverage/Tobacco </a:t>
            </a:r>
          </a:p>
          <a:p>
            <a:pPr>
              <a:buFont typeface="Arial" pitchFamily="34" charset="0"/>
              <a:buChar char="•"/>
              <a:defRPr/>
            </a:pPr>
            <a:r>
              <a:rPr lang="en-US" sz="2400" dirty="0"/>
              <a:t> Fabricated Metals</a:t>
            </a:r>
          </a:p>
          <a:p>
            <a:pPr>
              <a:buFont typeface="Arial" pitchFamily="34" charset="0"/>
              <a:buChar char="•"/>
              <a:defRPr/>
            </a:pPr>
            <a:r>
              <a:rPr lang="en-US" sz="2400" dirty="0"/>
              <a:t> Plastics and Rubber</a:t>
            </a:r>
          </a:p>
          <a:p>
            <a:pPr>
              <a:buFont typeface="Arial" pitchFamily="34" charset="0"/>
              <a:buChar char="•"/>
              <a:defRPr/>
            </a:pPr>
            <a:r>
              <a:rPr lang="en-US" sz="2400" dirty="0"/>
              <a:t> Stone/Clay/Glass</a:t>
            </a:r>
          </a:p>
        </p:txBody>
      </p:sp>
      <p:sp>
        <p:nvSpPr>
          <p:cNvPr id="4" name="TextBox 3">
            <a:extLst>
              <a:ext uri="{FF2B5EF4-FFF2-40B4-BE49-F238E27FC236}">
                <a16:creationId xmlns:a16="http://schemas.microsoft.com/office/drawing/2014/main" id="{08574208-DFD1-571D-7026-3473B3766995}"/>
              </a:ext>
            </a:extLst>
          </p:cNvPr>
          <p:cNvSpPr txBox="1"/>
          <p:nvPr/>
        </p:nvSpPr>
        <p:spPr>
          <a:xfrm>
            <a:off x="5024691" y="1548988"/>
            <a:ext cx="6451381" cy="584775"/>
          </a:xfrm>
          <a:prstGeom prst="rect">
            <a:avLst/>
          </a:prstGeom>
          <a:noFill/>
        </p:spPr>
        <p:txBody>
          <a:bodyPr wrap="none" rtlCol="0">
            <a:spAutoFit/>
          </a:bodyPr>
          <a:lstStyle/>
          <a:p>
            <a:r>
              <a:rPr lang="en-US" sz="3200" dirty="0"/>
              <a:t>40 CFR 372.23 Lists the NAICS CODES </a:t>
            </a:r>
          </a:p>
        </p:txBody>
      </p:sp>
      <p:sp>
        <p:nvSpPr>
          <p:cNvPr id="5" name="TextBox 4">
            <a:hlinkClick r:id="rId2"/>
            <a:extLst>
              <a:ext uri="{FF2B5EF4-FFF2-40B4-BE49-F238E27FC236}">
                <a16:creationId xmlns:a16="http://schemas.microsoft.com/office/drawing/2014/main" id="{EA0F0268-CDCD-3EC5-12BF-E39BC2D4C5AB}"/>
              </a:ext>
            </a:extLst>
          </p:cNvPr>
          <p:cNvSpPr txBox="1"/>
          <p:nvPr/>
        </p:nvSpPr>
        <p:spPr>
          <a:xfrm>
            <a:off x="3529883" y="2110799"/>
            <a:ext cx="8361135" cy="369332"/>
          </a:xfrm>
          <a:prstGeom prst="rect">
            <a:avLst/>
          </a:prstGeom>
          <a:noFill/>
        </p:spPr>
        <p:txBody>
          <a:bodyPr wrap="none" rtlCol="0">
            <a:spAutoFit/>
          </a:bodyPr>
          <a:lstStyle/>
          <a:p>
            <a:r>
              <a:rPr lang="en-US" dirty="0"/>
              <a:t>https://www.epa.gov/toxics-release-inventory-tri-program/tri-covered-industry-sectors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3169</Words>
  <Application>Microsoft Office PowerPoint</Application>
  <PresentationFormat>Widescreen</PresentationFormat>
  <Paragraphs>454</Paragraphs>
  <Slides>59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Aptos</vt:lpstr>
      <vt:lpstr>Arial</vt:lpstr>
      <vt:lpstr>Calibri</vt:lpstr>
      <vt:lpstr>Calibri Light</vt:lpstr>
      <vt:lpstr>Lato</vt:lpstr>
      <vt:lpstr>Wingdings</vt:lpstr>
      <vt:lpstr>Office Theme</vt:lpstr>
      <vt:lpstr>Toxics Release Inventory</vt:lpstr>
      <vt:lpstr>What we will cover</vt:lpstr>
      <vt:lpstr>Disclaimer</vt:lpstr>
      <vt:lpstr>Background</vt:lpstr>
      <vt:lpstr>Laws and their Acronyms</vt:lpstr>
      <vt:lpstr>TRI – The Toxics Release Inventory</vt:lpstr>
      <vt:lpstr>Multimedia Reporting</vt:lpstr>
      <vt:lpstr>TRI Regulations</vt:lpstr>
      <vt:lpstr>PowerPoint Presentation</vt:lpstr>
      <vt:lpstr>Reported Chemicals</vt:lpstr>
      <vt:lpstr>PowerPoint Presentation</vt:lpstr>
      <vt:lpstr>Reporting Criteria</vt:lpstr>
      <vt:lpstr>Threshold Amounts</vt:lpstr>
      <vt:lpstr>Lower Thresholds for PBT</vt:lpstr>
      <vt:lpstr>Reporting Process </vt:lpstr>
      <vt:lpstr>Form A vs. Form R Reporting</vt:lpstr>
      <vt:lpstr>Form A Reporting Criteria</vt:lpstr>
      <vt:lpstr>Form A Reporting Differences </vt:lpstr>
      <vt:lpstr>Pollution Prevention and  TRI</vt:lpstr>
      <vt:lpstr>Lean and Chemical Use</vt:lpstr>
      <vt:lpstr>Processes with Chemical Waste</vt:lpstr>
      <vt:lpstr>Visual Controls</vt:lpstr>
      <vt:lpstr>Chemical Considerations</vt:lpstr>
      <vt:lpstr>Implementing Lean and Chemical Use</vt:lpstr>
      <vt:lpstr>Underlying Causes and Chemicals</vt:lpstr>
      <vt:lpstr>What questions do you ask?</vt:lpstr>
      <vt:lpstr>Why is the (acid) Solvent a Waste?</vt:lpstr>
      <vt:lpstr>Why does the solvent have oil</vt:lpstr>
      <vt:lpstr>Why does the part have oil</vt:lpstr>
      <vt:lpstr>Why is this type of corrosion protection needed?</vt:lpstr>
      <vt:lpstr>Underlying Cause</vt:lpstr>
      <vt:lpstr>Alternatives to Solvents</vt:lpstr>
      <vt:lpstr>TRI, Risk Management and Financial Ratings</vt:lpstr>
      <vt:lpstr> Types of Audits</vt:lpstr>
      <vt:lpstr>Annex SL – Multiple Standards</vt:lpstr>
      <vt:lpstr>Financial Reporting  and Right to Know </vt:lpstr>
      <vt:lpstr>Global Reporting Initiative (GRI) </vt:lpstr>
      <vt:lpstr>GRI Standards</vt:lpstr>
      <vt:lpstr>GRI Support</vt:lpstr>
      <vt:lpstr>GRI Standards: Structure</vt:lpstr>
      <vt:lpstr>GRI Financial Reporting Standard:  Required Content</vt:lpstr>
      <vt:lpstr>Stakeholder consideration  in Financial Reporting</vt:lpstr>
      <vt:lpstr>PowerPoint Presentation</vt:lpstr>
      <vt:lpstr>Affected by Stakeholder</vt:lpstr>
      <vt:lpstr>Stakeholder Consideration in Financial Reporting</vt:lpstr>
      <vt:lpstr>Stakeholders in Financial Reporting</vt:lpstr>
      <vt:lpstr>Russell 1000 (includes S&amp;P 500) Sustainability in Financial disclosures</vt:lpstr>
      <vt:lpstr>Determining What’s Important</vt:lpstr>
      <vt:lpstr>Following the standard for environment</vt:lpstr>
      <vt:lpstr>Standard</vt:lpstr>
      <vt:lpstr>EMS is Not ISO</vt:lpstr>
      <vt:lpstr>Performance</vt:lpstr>
      <vt:lpstr>Ratings for Investors</vt:lpstr>
      <vt:lpstr>Vinsights: When Standards are Counterproductive</vt:lpstr>
      <vt:lpstr>It is up to the Business (mostly)</vt:lpstr>
      <vt:lpstr>Related UTA Environmental Training</vt:lpstr>
      <vt:lpstr>PowerPoint Presentation</vt:lpstr>
      <vt:lpstr>Contact Information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Leahy</dc:creator>
  <cp:lastModifiedBy>Thomas Vinson</cp:lastModifiedBy>
  <cp:revision>13</cp:revision>
  <dcterms:created xsi:type="dcterms:W3CDTF">2023-07-06T21:04:50Z</dcterms:created>
  <dcterms:modified xsi:type="dcterms:W3CDTF">2025-09-04T15:41:30Z</dcterms:modified>
</cp:coreProperties>
</file>